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75" r:id="rId5"/>
    <p:sldId id="262" r:id="rId6"/>
    <p:sldId id="260" r:id="rId7"/>
    <p:sldId id="261" r:id="rId8"/>
    <p:sldId id="263" r:id="rId9"/>
    <p:sldId id="267" r:id="rId10"/>
    <p:sldId id="264" r:id="rId11"/>
    <p:sldId id="277" r:id="rId12"/>
    <p:sldId id="266" r:id="rId13"/>
    <p:sldId id="269" r:id="rId14"/>
    <p:sldId id="268" r:id="rId15"/>
    <p:sldId id="276" r:id="rId16"/>
    <p:sldId id="271" r:id="rId17"/>
    <p:sldId id="272" r:id="rId18"/>
    <p:sldId id="273" r:id="rId19"/>
    <p:sldId id="274" r:id="rId20"/>
    <p:sldId id="281" r:id="rId21"/>
    <p:sldId id="278" r:id="rId2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3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Violeta Avramovic" initials="VA" lastIdx="1" clrIdx="3">
    <p:extLst>
      <p:ext uri="{19B8F6BF-5375-455C-9EA6-DF929625EA0E}">
        <p15:presenceInfo xmlns:p15="http://schemas.microsoft.com/office/powerpoint/2012/main" userId="S-1-5-21-1514090483-3058042038-2983551423-56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1" autoAdjust="0"/>
    <p:restoredTop sz="94624" autoAdjust="0"/>
  </p:normalViewPr>
  <p:slideViewPr>
    <p:cSldViewPr>
      <p:cViewPr>
        <p:scale>
          <a:sx n="80" d="100"/>
          <a:sy n="80" d="100"/>
        </p:scale>
        <p:origin x="804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avramovic\Desktop\GRA&#272;ANSKI%20BUD&#381;ET%2018,19\2019\Prilog%202%20-%20Pomocni%20dokument%20za%20tabele%20i%20grafik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vramovic\VIOLETA\GRA&#272;ANSKI%20BUD&#381;ET%2018,19,20,%2021,22,23\2023\Prilog%202%20-%20Pomocni%20dokument%20za%20tabele%20i%20grafik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vramovic\VIOLETA\GRA&#272;ANSKI%20BUD&#381;ET%2018,19,20,%2021,22,23\2023\Prilog%202%20-%20Pomocni%20dokument%20za%20tabele%20i%20grafik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vramovic\VIOLETA\GRA&#272;ANSKI%20BUD&#381;ET%2018,19,20,%2021,22,23\2023\Prilog%202%20-%20Pomocni%20dokument%20za%20tabele%20i%20grafik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vramovic\VIOLETA\GRA&#272;ANSKI%20BUD&#381;ET%2018,19,20,%2021,22,23\2023\Prilog%202%20-%20Pomocni%20dokument%20za%20tabele%20i%20grafik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6119866572382622"/>
          <c:y val="0.34705796578157988"/>
          <c:w val="0.53601721202415265"/>
          <c:h val="0.47396905974988512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2E8-42D8-AE53-04ACA90F18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2E8-42D8-AE53-04ACA90F18A2}"/>
              </c:ext>
            </c:extLst>
          </c:dPt>
          <c:dPt>
            <c:idx val="2"/>
            <c:bubble3D val="0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2E8-42D8-AE53-04ACA90F18A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2E8-42D8-AE53-04ACA90F18A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2E8-42D8-AE53-04ACA90F18A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2E8-42D8-AE53-04ACA90F18A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2E8-42D8-AE53-04ACA90F18A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2E8-42D8-AE53-04ACA90F18A2}"/>
              </c:ext>
            </c:extLst>
          </c:dPt>
          <c:dLbls>
            <c:dLbl>
              <c:idx val="0"/>
              <c:layout>
                <c:manualLayout>
                  <c:x val="0.10888546481766805"/>
                  <c:y val="-8.470588235294157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E8-42D8-AE53-04ACA90F18A2}"/>
                </c:ext>
              </c:extLst>
            </c:dLbl>
            <c:dLbl>
              <c:idx val="1"/>
              <c:layout>
                <c:manualLayout>
                  <c:x val="0.10888546481766805"/>
                  <c:y val="-0.1035294117647058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E8-42D8-AE53-04ACA90F18A2}"/>
                </c:ext>
              </c:extLst>
            </c:dLbl>
            <c:dLbl>
              <c:idx val="2"/>
              <c:layout>
                <c:manualLayout>
                  <c:x val="-8.0123266563944529E-2"/>
                  <c:y val="6.274509803921568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2E8-42D8-AE53-04ACA90F18A2}"/>
                </c:ext>
              </c:extLst>
            </c:dLbl>
            <c:dLbl>
              <c:idx val="3"/>
              <c:layout>
                <c:manualLayout>
                  <c:x val="-9.6558808423215209E-2"/>
                  <c:y val="-3.82740157480316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2E8-42D8-AE53-04ACA90F18A2}"/>
                </c:ext>
              </c:extLst>
            </c:dLbl>
            <c:dLbl>
              <c:idx val="4"/>
              <c:layout>
                <c:manualLayout>
                  <c:x val="-6.1633281972265024E-2"/>
                  <c:y val="-0.106666666666667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2E8-42D8-AE53-04ACA90F18A2}"/>
                </c:ext>
              </c:extLst>
            </c:dLbl>
            <c:dLbl>
              <c:idx val="5"/>
              <c:layout>
                <c:manualLayout>
                  <c:x val="-7.3959938366718034E-2"/>
                  <c:y val="-0.128627450980392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2E8-42D8-AE53-04ACA90F18A2}"/>
                </c:ext>
              </c:extLst>
            </c:dLbl>
            <c:dLbl>
              <c:idx val="6"/>
              <c:layout>
                <c:manualLayout>
                  <c:x val="1.2326656394452995E-2"/>
                  <c:y val="-0.12078431372549027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338983050847455"/>
                      <c:h val="0.1644188358808089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52E8-42D8-AE53-04ACA90F18A2}"/>
                </c:ext>
              </c:extLst>
            </c:dLbl>
            <c:dLbl>
              <c:idx val="7"/>
              <c:layout>
                <c:manualLayout>
                  <c:x val="0.14586543400102731"/>
                  <c:y val="-9.098039215686273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2E8-42D8-AE53-04ACA90F18A2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'Rashodi i izdaci'!$C$6:$C$13</c:f>
              <c:strCache>
                <c:ptCount val="8"/>
                <c:pt idx="0">
                  <c:v>расходи за запослене</c:v>
                </c:pt>
                <c:pt idx="1">
                  <c:v>коришћење услуга и роба</c:v>
                </c:pt>
                <c:pt idx="2">
                  <c:v>субвенције</c:v>
                </c:pt>
                <c:pt idx="3">
                  <c:v>дотације и трансфери</c:v>
                </c:pt>
                <c:pt idx="4">
                  <c:v>социјална помоћ</c:v>
                </c:pt>
                <c:pt idx="5">
                  <c:v>остали расходи</c:v>
                </c:pt>
                <c:pt idx="6">
                  <c:v>капитални издаци</c:v>
                </c:pt>
                <c:pt idx="7">
                  <c:v>средства резерве </c:v>
                </c:pt>
              </c:strCache>
            </c:strRef>
          </c:cat>
          <c:val>
            <c:numRef>
              <c:f>'Rashodi i izdaci'!$D$6:$D$13</c:f>
              <c:numCache>
                <c:formatCode>#,##0</c:formatCode>
                <c:ptCount val="8"/>
                <c:pt idx="0">
                  <c:v>287242581</c:v>
                </c:pt>
                <c:pt idx="1">
                  <c:v>290147485</c:v>
                </c:pt>
                <c:pt idx="2">
                  <c:v>43501000</c:v>
                </c:pt>
                <c:pt idx="3">
                  <c:v>13952657</c:v>
                </c:pt>
                <c:pt idx="4">
                  <c:v>54276284</c:v>
                </c:pt>
                <c:pt idx="5">
                  <c:v>104550282</c:v>
                </c:pt>
                <c:pt idx="6">
                  <c:v>76959591</c:v>
                </c:pt>
                <c:pt idx="7">
                  <c:v>3300000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2E8-42D8-AE53-04ACA90F1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3055"/>
          <c:y val="0.37589947089947262"/>
          <c:w val="0.40236148955495143"/>
          <c:h val="0.36484126984127085"/>
        </c:manualLayout>
      </c:layout>
      <c:pie3DChart>
        <c:varyColors val="1"/>
        <c:ser>
          <c:idx val="0"/>
          <c:order val="0"/>
          <c:explosion val="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9EB-46E5-B87B-7B9FA5C93D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9EB-46E5-B87B-7B9FA5C93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9EB-46E5-B87B-7B9FA5C93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9EB-46E5-B87B-7B9FA5C93DD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9EB-46E5-B87B-7B9FA5C93DD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B9EB-46E5-B87B-7B9FA5C93DD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B9EB-46E5-B87B-7B9FA5C93DD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B9EB-46E5-B87B-7B9FA5C93DD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B9EB-46E5-B87B-7B9FA5C93DD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B9EB-46E5-B87B-7B9FA5C93DD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B9EB-46E5-B87B-7B9FA5C93DD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B9EB-46E5-B87B-7B9FA5C93DD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B9EB-46E5-B87B-7B9FA5C93DD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B9EB-46E5-B87B-7B9FA5C93DD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B9EB-46E5-B87B-7B9FA5C93DD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B9EB-46E5-B87B-7B9FA5C93DD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B9EB-46E5-B87B-7B9FA5C93DD7}"/>
              </c:ext>
            </c:extLst>
          </c:dPt>
          <c:dLbls>
            <c:dLbl>
              <c:idx val="0"/>
              <c:layout>
                <c:manualLayout>
                  <c:x val="-0.17620345140781163"/>
                  <c:y val="-0.1798941798941799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EB-46E5-B87B-7B9FA5C93DD7}"/>
                </c:ext>
              </c:extLst>
            </c:dLbl>
            <c:dLbl>
              <c:idx val="1"/>
              <c:layout>
                <c:manualLayout>
                  <c:x val="-0.14055969161892906"/>
                  <c:y val="-0.26851862267216597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640899111044359"/>
                      <c:h val="0.1659067616547931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9EB-46E5-B87B-7B9FA5C93DD7}"/>
                </c:ext>
              </c:extLst>
            </c:dLbl>
            <c:dLbl>
              <c:idx val="2"/>
              <c:layout>
                <c:manualLayout>
                  <c:x val="1.9193717951468601E-2"/>
                  <c:y val="-0.42857132441778112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0120348716628406"/>
                      <c:h val="0.1050602008082322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B9EB-46E5-B87B-7B9FA5C93DD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9EB-46E5-B87B-7B9FA5C93DD7}"/>
                </c:ext>
              </c:extLst>
            </c:dLbl>
            <c:dLbl>
              <c:idx val="4"/>
              <c:layout>
                <c:manualLayout>
                  <c:x val="8.0293648580031032E-2"/>
                  <c:y val="-0.2486772486772486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9EB-46E5-B87B-7B9FA5C93DD7}"/>
                </c:ext>
              </c:extLst>
            </c:dLbl>
            <c:dLbl>
              <c:idx val="5"/>
              <c:layout>
                <c:manualLayout>
                  <c:x val="9.0534374620066221E-2"/>
                  <c:y val="-0.10582010582010577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9298361546768503"/>
                      <c:h val="0.147388243136274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B9EB-46E5-B87B-7B9FA5C93DD7}"/>
                </c:ext>
              </c:extLst>
            </c:dLbl>
            <c:dLbl>
              <c:idx val="6"/>
              <c:layout>
                <c:manualLayout>
                  <c:x val="0.10899182561307902"/>
                  <c:y val="3.968253968253958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9EB-46E5-B87B-7B9FA5C93DD7}"/>
                </c:ext>
              </c:extLst>
            </c:dLbl>
            <c:dLbl>
              <c:idx val="7"/>
              <c:layout>
                <c:manualLayout>
                  <c:x val="3.9963669391462175E-2"/>
                  <c:y val="0.2187278673499145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9EB-46E5-B87B-7B9FA5C93DD7}"/>
                </c:ext>
              </c:extLst>
            </c:dLbl>
            <c:dLbl>
              <c:idx val="8"/>
              <c:layout>
                <c:manualLayout>
                  <c:x val="-0.20890099909173479"/>
                  <c:y val="0.2063492063492062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9EB-46E5-B87B-7B9FA5C93DD7}"/>
                </c:ext>
              </c:extLst>
            </c:dLbl>
            <c:dLbl>
              <c:idx val="9"/>
              <c:layout>
                <c:manualLayout>
                  <c:x val="-0.39600356154390781"/>
                  <c:y val="0.195767091613548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952434079255078"/>
                      <c:h val="0.115642211390242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3-B9EB-46E5-B87B-7B9FA5C93DD7}"/>
                </c:ext>
              </c:extLst>
            </c:dLbl>
            <c:dLbl>
              <c:idx val="10"/>
              <c:layout>
                <c:manualLayout>
                  <c:x val="-0.57765667574931878"/>
                  <c:y val="0.1640211640211639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9EB-46E5-B87B-7B9FA5C93DD7}"/>
                </c:ext>
              </c:extLst>
            </c:dLbl>
            <c:dLbl>
              <c:idx val="11"/>
              <c:layout>
                <c:manualLayout>
                  <c:x val="-0.5831062670299727"/>
                  <c:y val="-2.645606799150106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8257132027433901"/>
                      <c:h val="0.115642211390242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7-B9EB-46E5-B87B-7B9FA5C93DD7}"/>
                </c:ext>
              </c:extLst>
            </c:dLbl>
            <c:dLbl>
              <c:idx val="12"/>
              <c:layout>
                <c:manualLayout>
                  <c:x val="-0.49591294957340143"/>
                  <c:y val="-0.164021164021164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B9EB-46E5-B87B-7B9FA5C93DD7}"/>
                </c:ext>
              </c:extLst>
            </c:dLbl>
            <c:dLbl>
              <c:idx val="13"/>
              <c:layout>
                <c:manualLayout>
                  <c:x val="-0.26248864668483202"/>
                  <c:y val="-0.40211640211640215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9805445300263896"/>
                      <c:h val="0.147388243136274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B-B9EB-46E5-B87B-7B9FA5C93DD7}"/>
                </c:ext>
              </c:extLst>
            </c:dLbl>
            <c:dLbl>
              <c:idx val="14"/>
              <c:layout>
                <c:manualLayout>
                  <c:x val="-0.14252025717493771"/>
                  <c:y val="-0.1349206349206348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B9EB-46E5-B87B-7B9FA5C93DD7}"/>
                </c:ext>
              </c:extLst>
            </c:dLbl>
            <c:dLbl>
              <c:idx val="15"/>
              <c:layout>
                <c:manualLayout>
                  <c:x val="-0.26702997275204476"/>
                  <c:y val="-0.1798941798941799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B9EB-46E5-B87B-7B9FA5C93DD7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>
                  <c15:layout>
                    <c:manualLayout>
                      <c:w val="0.16882619236628119"/>
                      <c:h val="0.1000926967462400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1-B9EB-46E5-B87B-7B9FA5C93DD7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Programi!$D$5:$D$21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 КОМУНАЛНЕ ДЕЛАТНОСТИ </c:v>
                </c:pt>
                <c:pt idx="2">
                  <c:v>ЛОКАЛНИ ЕКОНОМСКИ РАЗВОЈ 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 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И ВАСПИТАЊЕ</c:v>
                </c:pt>
                <c:pt idx="9">
                  <c:v>Средње образовање И ВАСПИТАЊЕ</c:v>
                </c:pt>
                <c:pt idx="10">
                  <c:v>СОЦИЈАЛНА И ДЕЧИЈА ЗАШТИТА 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Programi!$F$5:$F$21</c:f>
              <c:numCache>
                <c:formatCode>0.00%</c:formatCode>
                <c:ptCount val="17"/>
                <c:pt idx="0">
                  <c:v>1.5759361846585648E-2</c:v>
                </c:pt>
                <c:pt idx="1">
                  <c:v>0.23863778560675905</c:v>
                </c:pt>
                <c:pt idx="2">
                  <c:v>5.552768336591794E-3</c:v>
                </c:pt>
                <c:pt idx="3">
                  <c:v>0</c:v>
                </c:pt>
                <c:pt idx="4">
                  <c:v>4.6324541184024973E-3</c:v>
                </c:pt>
                <c:pt idx="5">
                  <c:v>2.8382119892628423E-2</c:v>
                </c:pt>
                <c:pt idx="6">
                  <c:v>5.2584530849359552E-2</c:v>
                </c:pt>
                <c:pt idx="7">
                  <c:v>1.5441513728008326E-3</c:v>
                </c:pt>
                <c:pt idx="8">
                  <c:v>2.2853440317452321E-2</c:v>
                </c:pt>
                <c:pt idx="9">
                  <c:v>1.5441513728008325E-5</c:v>
                </c:pt>
                <c:pt idx="10">
                  <c:v>2.8546119577479479E-2</c:v>
                </c:pt>
                <c:pt idx="11">
                  <c:v>2.1618119219211657E-3</c:v>
                </c:pt>
                <c:pt idx="12">
                  <c:v>5.8037392592131129E-2</c:v>
                </c:pt>
                <c:pt idx="13">
                  <c:v>5.0418086473319981E-2</c:v>
                </c:pt>
                <c:pt idx="14">
                  <c:v>0.43951353777814123</c:v>
                </c:pt>
                <c:pt idx="15">
                  <c:v>5.136099780269885E-2</c:v>
                </c:pt>
                <c:pt idx="16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B9EB-46E5-B87B-7B9FA5C93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3055"/>
          <c:y val="0.37589947089947262"/>
          <c:w val="0.40236148955495143"/>
          <c:h val="0.3648412698412708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3077"/>
          <c:y val="0.3758994708994729"/>
          <c:w val="0.40236148955495166"/>
          <c:h val="0.3648412698412709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3066"/>
          <c:y val="0.37589947089947273"/>
          <c:w val="0.40236148955495155"/>
          <c:h val="0.36484126984127091"/>
        </c:manualLayout>
      </c:layout>
      <c:pie3DChart>
        <c:varyColors val="1"/>
        <c:ser>
          <c:idx val="0"/>
          <c:order val="0"/>
          <c:explosion val="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85-41AB-A347-5D5280A3EC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85-41AB-A347-5D5280A3EC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585-41AB-A347-5D5280A3ECD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585-41AB-A347-5D5280A3ECD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585-41AB-A347-5D5280A3ECD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585-41AB-A347-5D5280A3ECD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1585-41AB-A347-5D5280A3ECD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1585-41AB-A347-5D5280A3ECD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1585-41AB-A347-5D5280A3ECD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1585-41AB-A347-5D5280A3ECD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1585-41AB-A347-5D5280A3ECD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1585-41AB-A347-5D5280A3ECD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1585-41AB-A347-5D5280A3ECDA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1585-41AB-A347-5D5280A3ECDA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1585-41AB-A347-5D5280A3ECDA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1585-41AB-A347-5D5280A3ECDA}"/>
              </c:ext>
            </c:extLst>
          </c:dPt>
          <c:dLbls>
            <c:dLbl>
              <c:idx val="0"/>
              <c:layout>
                <c:manualLayout>
                  <c:x val="-0.17620345140781168"/>
                  <c:y val="-0.1798941798941799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85-41AB-A347-5D5280A3ECDA}"/>
                </c:ext>
              </c:extLst>
            </c:dLbl>
            <c:dLbl>
              <c:idx val="1"/>
              <c:layout>
                <c:manualLayout>
                  <c:x val="-0.18619436875567671"/>
                  <c:y val="-0.2592593634129067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129796105187123"/>
                      <c:h val="0.115642211390242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85-41AB-A347-5D5280A3ECDA}"/>
                </c:ext>
              </c:extLst>
            </c:dLbl>
            <c:dLbl>
              <c:idx val="2"/>
              <c:layout>
                <c:manualLayout>
                  <c:x val="-6.5915023564833683E-2"/>
                  <c:y val="-0.335978835978835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585-41AB-A347-5D5280A3ECDA}"/>
                </c:ext>
              </c:extLst>
            </c:dLbl>
            <c:dLbl>
              <c:idx val="3"/>
              <c:layout>
                <c:manualLayout>
                  <c:x val="2.3587433042259364E-2"/>
                  <c:y val="-0.2222224305295171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585-41AB-A347-5D5280A3ECDA}"/>
                </c:ext>
              </c:extLst>
            </c:dLbl>
            <c:dLbl>
              <c:idx val="4"/>
              <c:layout>
                <c:manualLayout>
                  <c:x val="0.10354223433242507"/>
                  <c:y val="-0.1137566137566138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585-41AB-A347-5D5280A3ECDA}"/>
                </c:ext>
              </c:extLst>
            </c:dLbl>
            <c:dLbl>
              <c:idx val="5"/>
              <c:layout>
                <c:manualLayout>
                  <c:x val="4.5413260672116255E-2"/>
                  <c:y val="0.1904761904761904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585-41AB-A347-5D5280A3ECDA}"/>
                </c:ext>
              </c:extLst>
            </c:dLbl>
            <c:dLbl>
              <c:idx val="6"/>
              <c:layout>
                <c:manualLayout>
                  <c:x val="0.11432212662790449"/>
                  <c:y val="2.116402116402111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585-41AB-A347-5D5280A3ECDA}"/>
                </c:ext>
              </c:extLst>
            </c:dLbl>
            <c:dLbl>
              <c:idx val="7"/>
              <c:layout>
                <c:manualLayout>
                  <c:x val="7.6294277929155177E-2"/>
                  <c:y val="0.2557649043869515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585-41AB-A347-5D5280A3ECDA}"/>
                </c:ext>
              </c:extLst>
            </c:dLbl>
            <c:dLbl>
              <c:idx val="8"/>
              <c:layout>
                <c:manualLayout>
                  <c:x val="-0.13623978201634884"/>
                  <c:y val="0.2195767195767195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585-41AB-A347-5D5280A3ECDA}"/>
                </c:ext>
              </c:extLst>
            </c:dLbl>
            <c:dLbl>
              <c:idx val="9"/>
              <c:layout>
                <c:manualLayout>
                  <c:x val="-0.33424159854677571"/>
                  <c:y val="0.2169312169312169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1585-41AB-A347-5D5280A3ECDA}"/>
                </c:ext>
              </c:extLst>
            </c:dLbl>
            <c:dLbl>
              <c:idx val="10"/>
              <c:layout>
                <c:manualLayout>
                  <c:x val="-0.55222524977293375"/>
                  <c:y val="0.2328042328042327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1585-41AB-A347-5D5280A3ECDA}"/>
                </c:ext>
              </c:extLst>
            </c:dLbl>
            <c:dLbl>
              <c:idx val="11"/>
              <c:layout>
                <c:manualLayout>
                  <c:x val="-0.66485013623978206"/>
                  <c:y val="-1.58730158730159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1585-41AB-A347-5D5280A3ECDA}"/>
                </c:ext>
              </c:extLst>
            </c:dLbl>
            <c:dLbl>
              <c:idx val="12"/>
              <c:layout>
                <c:manualLayout>
                  <c:x val="-0.44868315847440049"/>
                  <c:y val="-2.9100529100529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1585-41AB-A347-5D5280A3ECDA}"/>
                </c:ext>
              </c:extLst>
            </c:dLbl>
            <c:dLbl>
              <c:idx val="13"/>
              <c:layout>
                <c:manualLayout>
                  <c:x val="-0.44504995458673935"/>
                  <c:y val="-0.2751322751322751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1585-41AB-A347-5D5280A3ECDA}"/>
                </c:ext>
              </c:extLst>
            </c:dLbl>
            <c:dLbl>
              <c:idx val="14"/>
              <c:layout>
                <c:manualLayout>
                  <c:x val="-0.12980454418674506"/>
                  <c:y val="-0.2566137566137566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1585-41AB-A347-5D5280A3ECDA}"/>
                </c:ext>
              </c:extLst>
            </c:dLbl>
            <c:dLbl>
              <c:idx val="15"/>
              <c:layout>
                <c:manualLayout>
                  <c:x val="-0.26702997275204488"/>
                  <c:y val="-0.1798941798941799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1585-41AB-A347-5D5280A3ECDA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Programi!$D$5:$D$20</c:f>
              <c:strCache>
                <c:ptCount val="16"/>
                <c:pt idx="0">
                  <c:v>СТАНОВАЊЕ, УРБАНИЗАМ И ПРОСТОРНО ПЛАНИРАЊЕ</c:v>
                </c:pt>
                <c:pt idx="1">
                  <c:v> КОМУНАЛНЕ ДЕЛАТНОСТИ </c:v>
                </c:pt>
                <c:pt idx="2">
                  <c:v>ЛОКАЛНИ ЕКОНОМСКИ РАЗВОЈ 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 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И ВАСПИТАЊЕ</c:v>
                </c:pt>
                <c:pt idx="9">
                  <c:v>Средње образовање И ВАСПИТАЊЕ</c:v>
                </c:pt>
                <c:pt idx="10">
                  <c:v>СОЦИЈАЛНА И ДЕЧИЈА ЗАШТИТА 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</c:strCache>
            </c:strRef>
          </c:cat>
          <c:val>
            <c:numRef>
              <c:f>Programi!$F$5:$F$20</c:f>
              <c:numCache>
                <c:formatCode>0.00%</c:formatCode>
                <c:ptCount val="16"/>
                <c:pt idx="0">
                  <c:v>1.3753963876369578E-3</c:v>
                </c:pt>
                <c:pt idx="1">
                  <c:v>0.17948007453412623</c:v>
                </c:pt>
                <c:pt idx="2">
                  <c:v>3.0849156914053563E-3</c:v>
                </c:pt>
                <c:pt idx="3">
                  <c:v>1.7163848431409623E-3</c:v>
                </c:pt>
                <c:pt idx="4">
                  <c:v>4.4637448487285956E-3</c:v>
                </c:pt>
                <c:pt idx="5">
                  <c:v>1.7792617412280262E-2</c:v>
                </c:pt>
                <c:pt idx="6">
                  <c:v>3.981328341811588E-2</c:v>
                </c:pt>
                <c:pt idx="7">
                  <c:v>1.1442565620939749E-6</c:v>
                </c:pt>
                <c:pt idx="8">
                  <c:v>3.3047273769836086E-2</c:v>
                </c:pt>
                <c:pt idx="9">
                  <c:v>1.1442565620939748E-3</c:v>
                </c:pt>
                <c:pt idx="10">
                  <c:v>6.0856005976131632E-2</c:v>
                </c:pt>
                <c:pt idx="11">
                  <c:v>1.8335329145628937E-2</c:v>
                </c:pt>
                <c:pt idx="12">
                  <c:v>7.3545368422464286E-2</c:v>
                </c:pt>
                <c:pt idx="13">
                  <c:v>8.3645154689069565E-2</c:v>
                </c:pt>
                <c:pt idx="14">
                  <c:v>0.38144583521964026</c:v>
                </c:pt>
                <c:pt idx="15">
                  <c:v>8.6983824148454569E-2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1585-41AB-A347-5D5280A3E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1E6-4F65-8F66-E65C3BC4E0A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1E6-4F65-8F66-E65C3BC4E0A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1E6-4F65-8F66-E65C3BC4E0A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1E6-4F65-8F66-E65C3BC4E0A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1E6-4F65-8F66-E65C3BC4E0A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1E6-4F65-8F66-E65C3BC4E0A0}"/>
              </c:ext>
            </c:extLst>
          </c:dPt>
          <c:dLbls>
            <c:dLbl>
              <c:idx val="0"/>
              <c:layout>
                <c:manualLayout>
                  <c:x val="0.11934241655848489"/>
                  <c:y val="3.842075034738293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671721889925548"/>
                      <c:h val="0.148732561371005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1E6-4F65-8F66-E65C3BC4E0A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E6-4F65-8F66-E65C3BC4E0A0}"/>
                </c:ext>
              </c:extLst>
            </c:dLbl>
            <c:dLbl>
              <c:idx val="2"/>
              <c:layout>
                <c:manualLayout>
                  <c:x val="-0.10086197622831816"/>
                  <c:y val="-5.5390829087540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E6-4F65-8F66-E65C3BC4E0A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E6-4F65-8F66-E65C3BC4E0A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1E6-4F65-8F66-E65C3BC4E0A0}"/>
                </c:ext>
              </c:extLst>
            </c:dLbl>
            <c:dLbl>
              <c:idx val="5"/>
              <c:layout>
                <c:manualLayout>
                  <c:x val="0.2116076014381099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1E6-4F65-8F66-E65C3BC4E0A0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'Prihodi i primanja'!$C$6:$C$11</c:f>
              <c:strCache>
                <c:ptCount val="6"/>
                <c:pt idx="0">
                  <c:v>Порески приходи</c:v>
                </c:pt>
                <c:pt idx="1">
                  <c:v>трансфери</c:v>
                </c:pt>
                <c:pt idx="2">
                  <c:v>други приходи</c:v>
                </c:pt>
                <c:pt idx="3">
                  <c:v>примања од продаје нефинансијске имовине</c:v>
                </c:pt>
                <c:pt idx="4">
                  <c:v>примања од продаје финансијске имовине</c:v>
                </c:pt>
                <c:pt idx="5">
                  <c:v>пренета средства из претходне године</c:v>
                </c:pt>
              </c:strCache>
            </c:strRef>
          </c:cat>
          <c:val>
            <c:numRef>
              <c:f>'Prihodi i primanja'!$D$6:$D$11</c:f>
              <c:numCache>
                <c:formatCode>#,##0</c:formatCode>
                <c:ptCount val="6"/>
                <c:pt idx="0">
                  <c:v>576304903</c:v>
                </c:pt>
                <c:pt idx="1">
                  <c:v>0</c:v>
                </c:pt>
                <c:pt idx="2">
                  <c:v>62800000</c:v>
                </c:pt>
                <c:pt idx="3">
                  <c:v>0</c:v>
                </c:pt>
                <c:pt idx="4">
                  <c:v>0</c:v>
                </c:pt>
                <c:pt idx="5">
                  <c:v>8500000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1E6-4F65-8F66-E65C3BC4E0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E86-4DB2-BB9D-FEC6D903DE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E86-4DB2-BB9D-FEC6D903DEF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86-4DB2-BB9D-FEC6D903DEF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E86-4DB2-BB9D-FEC6D903DEF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0E86-4DB2-BB9D-FEC6D903DEF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E86-4DB2-BB9D-FEC6D903DEFD}"/>
              </c:ext>
            </c:extLst>
          </c:dPt>
          <c:dLbls>
            <c:dLbl>
              <c:idx val="0"/>
              <c:layout>
                <c:manualLayout>
                  <c:x val="4.5382478191766933E-2"/>
                  <c:y val="3.842075034738304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86-4DB2-BB9D-FEC6D903DEFD}"/>
                </c:ext>
              </c:extLst>
            </c:dLbl>
            <c:dLbl>
              <c:idx val="1"/>
              <c:layout>
                <c:manualLayout>
                  <c:x val="-3.7433078954499016E-2"/>
                  <c:y val="-1.69060985023930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86-4DB2-BB9D-FEC6D903DEFD}"/>
                </c:ext>
              </c:extLst>
            </c:dLbl>
            <c:dLbl>
              <c:idx val="2"/>
              <c:layout>
                <c:manualLayout>
                  <c:x val="7.9928984223659294E-2"/>
                  <c:y val="-5.852808398950139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86-4DB2-BB9D-FEC6D903DEFD}"/>
                </c:ext>
              </c:extLst>
            </c:dLbl>
            <c:dLbl>
              <c:idx val="3"/>
              <c:layout>
                <c:manualLayout>
                  <c:x val="0.68168949605490514"/>
                  <c:y val="0.1568602748185888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E86-4DB2-BB9D-FEC6D903DEFD}"/>
                </c:ext>
              </c:extLst>
            </c:dLbl>
            <c:dLbl>
              <c:idx val="4"/>
              <c:layout>
                <c:manualLayout>
                  <c:x val="0.56818072625359506"/>
                  <c:y val="-7.65527250270187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86-4DB2-BB9D-FEC6D903DEFD}"/>
                </c:ext>
              </c:extLst>
            </c:dLbl>
            <c:dLbl>
              <c:idx val="5"/>
              <c:layout>
                <c:manualLayout>
                  <c:x val="0.2116076014381099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86-4DB2-BB9D-FEC6D903DEFD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'[Prilog 2 - Pomocni dokument za tabele i grafike.xlsx]Prihodi i primanja'!$C$6:$C$8</c:f>
              <c:strCache>
                <c:ptCount val="3"/>
                <c:pt idx="0">
                  <c:v>Порески приходи</c:v>
                </c:pt>
                <c:pt idx="1">
                  <c:v>други приходи</c:v>
                </c:pt>
                <c:pt idx="2">
                  <c:v>пренета средства из претходне године</c:v>
                </c:pt>
              </c:strCache>
            </c:strRef>
          </c:cat>
          <c:val>
            <c:numRef>
              <c:f>'[Prilog 2 - Pomocni dokument za tabele i grafike.xlsx]Prihodi i primanja'!$D$6:$D$8</c:f>
              <c:numCache>
                <c:formatCode>#,##0</c:formatCode>
                <c:ptCount val="3"/>
                <c:pt idx="0">
                  <c:v>760111413</c:v>
                </c:pt>
                <c:pt idx="1">
                  <c:v>34883000</c:v>
                </c:pt>
                <c:pt idx="2">
                  <c:v>14455621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86-4DB2-BB9D-FEC6D903D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82087524113414"/>
          <c:y val="0.26786252894858731"/>
          <c:w val="0.62846713498254947"/>
          <c:h val="0.55553768720086449"/>
        </c:manualLayout>
      </c:layout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0E2-4476-B3CF-EB4DB1A0FC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0E2-4476-B3CF-EB4DB1A0FC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0E2-4476-B3CF-EB4DB1A0FCDF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0E2-4476-B3CF-EB4DB1A0FCDF}"/>
              </c:ext>
            </c:extLst>
          </c:dPt>
          <c:dLbls>
            <c:dLbl>
              <c:idx val="0"/>
              <c:layout>
                <c:manualLayout>
                  <c:x val="0.17173070623491016"/>
                  <c:y val="3.7209942874787585E-2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50000"/>
                      <a:lumOff val="50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2629605813911166"/>
                      <c:h val="0.177683495445422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F0E2-4476-B3CF-EB4DB1A0FCDF}"/>
                </c:ext>
              </c:extLst>
            </c:dLbl>
            <c:dLbl>
              <c:idx val="1"/>
              <c:layout>
                <c:manualLayout>
                  <c:x val="-4.0233695327611736E-2"/>
                  <c:y val="4.8976377952755903E-2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50000"/>
                      <a:lumOff val="50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1287051753353631"/>
                      <c:h val="0.1926541299984560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F0E2-4476-B3CF-EB4DB1A0FCDF}"/>
                </c:ext>
              </c:extLst>
            </c:dLbl>
            <c:dLbl>
              <c:idx val="2"/>
              <c:layout>
                <c:manualLayout>
                  <c:x val="0.10458229701256529"/>
                  <c:y val="-5.85279604755288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209221536059914"/>
                      <c:h val="0.102322927281148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0E2-4476-B3CF-EB4DB1A0FCDF}"/>
                </c:ext>
              </c:extLst>
            </c:dLbl>
            <c:dLbl>
              <c:idx val="3"/>
              <c:layout>
                <c:manualLayout>
                  <c:x val="0.27734976887519253"/>
                  <c:y val="5.6470588235294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0E2-4476-B3CF-EB4DB1A0FCDF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'Prihodi i primanja'!$C$6:$C$11</c:f>
              <c:strCache>
                <c:ptCount val="4"/>
                <c:pt idx="0">
                  <c:v>Порески приходи</c:v>
                </c:pt>
                <c:pt idx="1">
                  <c:v>Комуналне таксе и накнаде</c:v>
                </c:pt>
                <c:pt idx="2">
                  <c:v>други приходи</c:v>
                </c:pt>
                <c:pt idx="3">
                  <c:v>пренета средства из претходне године</c:v>
                </c:pt>
              </c:strCache>
            </c:strRef>
          </c:cat>
          <c:val>
            <c:numRef>
              <c:f>'Prihodi i primanja'!$D$6:$D$11</c:f>
              <c:numCache>
                <c:formatCode>#,##0</c:formatCode>
                <c:ptCount val="4"/>
                <c:pt idx="0">
                  <c:v>774459140</c:v>
                </c:pt>
                <c:pt idx="1">
                  <c:v>47490860</c:v>
                </c:pt>
                <c:pt idx="2">
                  <c:v>35550000</c:v>
                </c:pt>
                <c:pt idx="3">
                  <c:v>16429880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0E2-4476-B3CF-EB4DB1A0F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265"/>
          <c:h val="0.47396905974988507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0F9-4926-8015-556A615A02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0F9-4926-8015-556A615A02FA}"/>
              </c:ext>
            </c:extLst>
          </c:dPt>
          <c:dPt>
            <c:idx val="2"/>
            <c:bubble3D val="0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0F9-4926-8015-556A615A02F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0F9-4926-8015-556A615A02F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0F9-4926-8015-556A615A02F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C0F9-4926-8015-556A615A02F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C0F9-4926-8015-556A615A02F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C0F9-4926-8015-556A615A02FA}"/>
              </c:ext>
            </c:extLst>
          </c:dPt>
          <c:dLbls>
            <c:dLbl>
              <c:idx val="0"/>
              <c:layout>
                <c:manualLayout>
                  <c:x val="0.11504879301489455"/>
                  <c:y val="1.848933980163482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0F9-4926-8015-556A615A02FA}"/>
                </c:ext>
              </c:extLst>
            </c:dLbl>
            <c:dLbl>
              <c:idx val="1"/>
              <c:layout>
                <c:manualLayout>
                  <c:x val="0.12737544940934772"/>
                  <c:y val="-6.4044119175881865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0F9-4926-8015-556A615A02FA}"/>
                </c:ext>
              </c:extLst>
            </c:dLbl>
            <c:dLbl>
              <c:idx val="2"/>
              <c:layout>
                <c:manualLayout>
                  <c:x val="-8.4232152028762206E-2"/>
                  <c:y val="2.50980392156862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0F9-4926-8015-556A615A02FA}"/>
                </c:ext>
              </c:extLst>
            </c:dLbl>
            <c:dLbl>
              <c:idx val="3"/>
              <c:layout>
                <c:manualLayout>
                  <c:x val="0.23215202876219826"/>
                  <c:y val="0.148401776831171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0F9-4926-8015-556A615A02FA}"/>
                </c:ext>
              </c:extLst>
            </c:dLbl>
            <c:dLbl>
              <c:idx val="4"/>
              <c:layout>
                <c:manualLayout>
                  <c:x val="-6.1633281972265024E-2"/>
                  <c:y val="-0.1066666666666669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0F9-4926-8015-556A615A02FA}"/>
                </c:ext>
              </c:extLst>
            </c:dLbl>
            <c:dLbl>
              <c:idx val="5"/>
              <c:layout>
                <c:manualLayout>
                  <c:x val="-7.3959938366718034E-2"/>
                  <c:y val="-0.128627450980392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0F9-4926-8015-556A615A02FA}"/>
                </c:ext>
              </c:extLst>
            </c:dLbl>
            <c:dLbl>
              <c:idx val="6"/>
              <c:layout>
                <c:manualLayout>
                  <c:x val="-1.5408320493066251E-2"/>
                  <c:y val="-0.1225570901533660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475089881869544"/>
                      <c:h val="0.1438920651778802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C0F9-4926-8015-556A615A02FA}"/>
                </c:ext>
              </c:extLst>
            </c:dLbl>
            <c:dLbl>
              <c:idx val="7"/>
              <c:layout>
                <c:manualLayout>
                  <c:x val="0.15613764766307139"/>
                  <c:y val="-8.2487453704953959E-2"/>
                </c:manualLayout>
              </c:layout>
              <c:spPr>
                <a:solidFill>
                  <a:sysClr val="window" lastClr="FFFFFF"/>
                </a:solidFill>
                <a:ln w="12700"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0024168011356053"/>
                      <c:h val="0.141484973722027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C0F9-4926-8015-556A615A02FA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'Rashodi i izdaci'!$C$6:$C$13</c:f>
              <c:strCache>
                <c:ptCount val="8"/>
                <c:pt idx="0">
                  <c:v>расходи за запослене</c:v>
                </c:pt>
                <c:pt idx="1">
                  <c:v>коришћење услуга и роба</c:v>
                </c:pt>
                <c:pt idx="2">
                  <c:v>субвенције</c:v>
                </c:pt>
                <c:pt idx="3">
                  <c:v>дотације и трансфери</c:v>
                </c:pt>
                <c:pt idx="4">
                  <c:v>социјална помоћ</c:v>
                </c:pt>
                <c:pt idx="5">
                  <c:v>остали расходи</c:v>
                </c:pt>
                <c:pt idx="6">
                  <c:v>капитални издаци</c:v>
                </c:pt>
                <c:pt idx="7">
                  <c:v>средства резерве </c:v>
                </c:pt>
              </c:strCache>
            </c:strRef>
          </c:cat>
          <c:val>
            <c:numRef>
              <c:f>'Rashodi i izdaci'!$D$6:$D$13</c:f>
              <c:numCache>
                <c:formatCode>#,##0</c:formatCode>
                <c:ptCount val="8"/>
                <c:pt idx="0">
                  <c:v>190145592</c:v>
                </c:pt>
                <c:pt idx="1">
                  <c:v>209631832</c:v>
                </c:pt>
                <c:pt idx="2">
                  <c:v>11200000</c:v>
                </c:pt>
                <c:pt idx="3">
                  <c:v>10296000</c:v>
                </c:pt>
                <c:pt idx="4">
                  <c:v>11880000</c:v>
                </c:pt>
                <c:pt idx="5">
                  <c:v>104442727</c:v>
                </c:pt>
                <c:pt idx="6">
                  <c:v>106708752</c:v>
                </c:pt>
                <c:pt idx="7">
                  <c:v>3300000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0F9-4926-8015-556A615A0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265"/>
          <c:h val="0.4739690597498850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b="1"/>
              <a:t>Структура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7821635546712287"/>
          <c:y val="0.49374488188976379"/>
          <c:w val="0.53601721202415265"/>
          <c:h val="0.4739690597498851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0F1112-1AD7-4AA4-9A3A-6A2F46283F61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11DA16C6-8CAF-4FBB-83BD-0F15D2F74F48}">
      <dgm:prSet phldrT="[Text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x-none" dirty="0"/>
            <a:t>Ко учествује у изради буџета</a:t>
          </a:r>
          <a:r>
            <a:rPr lang="en-US" dirty="0"/>
            <a:t>?</a:t>
          </a:r>
        </a:p>
      </dgm:t>
    </dgm:pt>
    <dgm:pt modelId="{A1BAD192-7F9E-4506-A9B5-420438854D09}" type="parTrans" cxnId="{1DC4AA6E-4FBB-45FD-B7E3-8ADF4F407287}">
      <dgm:prSet/>
      <dgm:spPr/>
      <dgm:t>
        <a:bodyPr/>
        <a:lstStyle/>
        <a:p>
          <a:endParaRPr lang="en-US"/>
        </a:p>
      </dgm:t>
    </dgm:pt>
    <dgm:pt modelId="{6696F078-C7FA-4086-9084-D1C94F161CC1}" type="sibTrans" cxnId="{1DC4AA6E-4FBB-45FD-B7E3-8ADF4F407287}">
      <dgm:prSet/>
      <dgm:spPr/>
      <dgm:t>
        <a:bodyPr/>
        <a:lstStyle/>
        <a:p>
          <a:endParaRPr lang="en-US"/>
        </a:p>
      </dgm:t>
    </dgm:pt>
    <dgm:pt modelId="{95B85839-953C-4107-8C12-B28A5A3F45E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x-none" sz="1400" dirty="0"/>
            <a:t>Месне заједнице</a:t>
          </a:r>
          <a:endParaRPr lang="en-US" sz="1400" dirty="0"/>
        </a:p>
      </dgm:t>
    </dgm:pt>
    <dgm:pt modelId="{4FC53550-D4E3-497F-A27C-29619A2A0178}" type="parTrans" cxnId="{9591A664-95AB-411B-8BDD-A66E56D4DE78}">
      <dgm:prSet/>
      <dgm:spPr/>
      <dgm:t>
        <a:bodyPr/>
        <a:lstStyle/>
        <a:p>
          <a:endParaRPr lang="en-US"/>
        </a:p>
      </dgm:t>
    </dgm:pt>
    <dgm:pt modelId="{4ABFBB04-DBE4-4BE3-B5E8-432C6AEBDAEB}" type="sibTrans" cxnId="{9591A664-95AB-411B-8BDD-A66E56D4DE78}">
      <dgm:prSet/>
      <dgm:spPr/>
      <dgm:t>
        <a:bodyPr/>
        <a:lstStyle/>
        <a:p>
          <a:endParaRPr lang="en-US"/>
        </a:p>
      </dgm:t>
    </dgm:pt>
    <dgm:pt modelId="{CA688DA4-D576-48DF-AF56-84A20CF08864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x-none" sz="1400" dirty="0"/>
            <a:t>Установе:</a:t>
          </a:r>
        </a:p>
        <a:p>
          <a:pPr algn="l"/>
          <a:r>
            <a:rPr lang="x-none" sz="1400"/>
            <a:t>-</a:t>
          </a:r>
          <a:r>
            <a:rPr lang="sr-Cyrl-CS" sz="1400" dirty="0"/>
            <a:t>Центар за културу и туризам</a:t>
          </a:r>
          <a:endParaRPr lang="x-none" sz="1400" dirty="0"/>
        </a:p>
        <a:p>
          <a:pPr algn="l"/>
          <a:r>
            <a:rPr lang="x-none" sz="1400"/>
            <a:t>-</a:t>
          </a:r>
          <a:r>
            <a:rPr lang="sr-Cyrl-CS" sz="1400" dirty="0"/>
            <a:t>Спортски центар Младеновац</a:t>
          </a:r>
          <a:endParaRPr lang="x-none" sz="1400"/>
        </a:p>
        <a:p>
          <a:pPr algn="l"/>
          <a:endParaRPr lang="x-none" sz="1400"/>
        </a:p>
        <a:p>
          <a:pPr algn="l"/>
          <a:endParaRPr lang="x-none" sz="1400"/>
        </a:p>
        <a:p>
          <a:pPr algn="ctr"/>
          <a:endParaRPr lang="en-US" sz="800" dirty="0"/>
        </a:p>
      </dgm:t>
    </dgm:pt>
    <dgm:pt modelId="{227D0F75-A85E-48A0-923F-CAE2CEE8302B}" type="parTrans" cxnId="{B045261B-3FC5-4798-ACC5-A4EFA8749840}">
      <dgm:prSet/>
      <dgm:spPr/>
      <dgm:t>
        <a:bodyPr/>
        <a:lstStyle/>
        <a:p>
          <a:endParaRPr lang="en-US"/>
        </a:p>
      </dgm:t>
    </dgm:pt>
    <dgm:pt modelId="{6A5E5253-4F22-4BE9-A205-8C9003A8F134}" type="sibTrans" cxnId="{B045261B-3FC5-4798-ACC5-A4EFA8749840}">
      <dgm:prSet/>
      <dgm:spPr/>
      <dgm:t>
        <a:bodyPr/>
        <a:lstStyle/>
        <a:p>
          <a:endParaRPr lang="en-US"/>
        </a:p>
      </dgm:t>
    </dgm:pt>
    <dgm:pt modelId="{6310FD69-D567-4069-9125-5C89D7D0366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x-none" sz="1400" dirty="0"/>
            <a:t>Општинска власт и стручне службе</a:t>
          </a:r>
          <a:endParaRPr lang="en-US" sz="1400" dirty="0"/>
        </a:p>
      </dgm:t>
    </dgm:pt>
    <dgm:pt modelId="{2CF35C61-DF83-42FC-A7DB-6665A823676E}" type="parTrans" cxnId="{A0C3F366-7F65-470B-890E-C95A9950A25C}">
      <dgm:prSet/>
      <dgm:spPr/>
      <dgm:t>
        <a:bodyPr/>
        <a:lstStyle/>
        <a:p>
          <a:endParaRPr lang="en-US"/>
        </a:p>
      </dgm:t>
    </dgm:pt>
    <dgm:pt modelId="{8CF377A4-44DD-4AAC-839C-1C1D99FDCD61}" type="sibTrans" cxnId="{A0C3F366-7F65-470B-890E-C95A9950A25C}">
      <dgm:prSet/>
      <dgm:spPr/>
      <dgm:t>
        <a:bodyPr/>
        <a:lstStyle/>
        <a:p>
          <a:endParaRPr lang="en-US"/>
        </a:p>
      </dgm:t>
    </dgm:pt>
    <dgm:pt modelId="{6C20EE09-CEB3-4120-A2AE-760EB636D2A3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x-none" sz="1400" dirty="0"/>
            <a:t>Јавна предузећа</a:t>
          </a:r>
          <a:endParaRPr lang="en-US" sz="1400" dirty="0"/>
        </a:p>
      </dgm:t>
    </dgm:pt>
    <dgm:pt modelId="{E09173DF-6089-43BE-9D41-76A8961283CB}" type="parTrans" cxnId="{5AE93EF6-AA26-40F2-82CD-0D171A34ABA3}">
      <dgm:prSet/>
      <dgm:spPr/>
      <dgm:t>
        <a:bodyPr/>
        <a:lstStyle/>
        <a:p>
          <a:endParaRPr lang="en-US"/>
        </a:p>
      </dgm:t>
    </dgm:pt>
    <dgm:pt modelId="{4E95A4F1-B309-4574-A763-F450CA351982}" type="sibTrans" cxnId="{5AE93EF6-AA26-40F2-82CD-0D171A34ABA3}">
      <dgm:prSet/>
      <dgm:spPr/>
      <dgm:t>
        <a:bodyPr/>
        <a:lstStyle/>
        <a:p>
          <a:endParaRPr lang="en-US"/>
        </a:p>
      </dgm:t>
    </dgm:pt>
    <dgm:pt modelId="{430A538F-CF64-44DA-AB72-CDA9AD20CE83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x-none" sz="1400" dirty="0"/>
        </a:p>
        <a:p>
          <a:r>
            <a:rPr lang="x-none" sz="1400"/>
            <a:t>-</a:t>
          </a:r>
          <a:r>
            <a:rPr lang="sr-Cyrl-RS" sz="1400"/>
            <a:t>Ш</a:t>
          </a:r>
          <a:r>
            <a:rPr lang="x-none" sz="1400"/>
            <a:t>коле</a:t>
          </a:r>
          <a:r>
            <a:rPr lang="sr-Cyrl-RS" sz="1400"/>
            <a:t> </a:t>
          </a:r>
          <a:endParaRPr lang="sr-Latn-RS" sz="1400" dirty="0"/>
        </a:p>
        <a:p>
          <a:endParaRPr lang="x-none" sz="1400"/>
        </a:p>
        <a:p>
          <a:endParaRPr lang="en-US" sz="1400" dirty="0"/>
        </a:p>
      </dgm:t>
    </dgm:pt>
    <dgm:pt modelId="{89AB0748-28A5-4AA6-88C2-5A2F850CBA47}" type="parTrans" cxnId="{DB38EC61-5E8E-4B76-A3F5-E2EB5BDBDE46}">
      <dgm:prSet/>
      <dgm:spPr/>
      <dgm:t>
        <a:bodyPr/>
        <a:lstStyle/>
        <a:p>
          <a:endParaRPr lang="en-US"/>
        </a:p>
      </dgm:t>
    </dgm:pt>
    <dgm:pt modelId="{32EE2660-A159-4091-8FA4-7B355AC09DEC}" type="sibTrans" cxnId="{DB38EC61-5E8E-4B76-A3F5-E2EB5BDBDE46}">
      <dgm:prSet/>
      <dgm:spPr/>
      <dgm:t>
        <a:bodyPr/>
        <a:lstStyle/>
        <a:p>
          <a:endParaRPr lang="en-US"/>
        </a:p>
      </dgm:t>
    </dgm:pt>
    <dgm:pt modelId="{E45798DE-B585-4FA9-98B4-DF4CDD2B05E8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sr-Cyrl-CS" sz="1400"/>
            <a:t>Грађани</a:t>
          </a:r>
          <a:r>
            <a:rPr lang="x-none" sz="1400"/>
            <a:t> </a:t>
          </a:r>
          <a:r>
            <a:rPr lang="sr-Cyrl-RS" sz="1400"/>
            <a:t>и удружења грађана</a:t>
          </a:r>
          <a:endParaRPr lang="en-US" sz="1400" dirty="0"/>
        </a:p>
      </dgm:t>
    </dgm:pt>
    <dgm:pt modelId="{C861C673-5748-4D4B-B601-7AB8AA43D86E}" type="parTrans" cxnId="{49770071-AC47-453C-B96D-8878CED0E18F}">
      <dgm:prSet/>
      <dgm:spPr/>
      <dgm:t>
        <a:bodyPr/>
        <a:lstStyle/>
        <a:p>
          <a:endParaRPr lang="en-US"/>
        </a:p>
      </dgm:t>
    </dgm:pt>
    <dgm:pt modelId="{2C2469AF-1E2B-4452-AED5-F7C23C22D80B}" type="sibTrans" cxnId="{49770071-AC47-453C-B96D-8878CED0E18F}">
      <dgm:prSet/>
      <dgm:spPr/>
      <dgm:t>
        <a:bodyPr/>
        <a:lstStyle/>
        <a:p>
          <a:endParaRPr lang="en-US"/>
        </a:p>
      </dgm:t>
    </dgm:pt>
    <dgm:pt modelId="{76FE4145-5B8C-4139-884E-24128BAC7F81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sr-Cyrl-RS" sz="1400"/>
            <a:t>Спортски савез Младеновца</a:t>
          </a:r>
          <a:endParaRPr lang="en-US" sz="1400" dirty="0"/>
        </a:p>
      </dgm:t>
    </dgm:pt>
    <dgm:pt modelId="{FBDF509D-5DE8-4E12-8910-4CA8461BC378}" type="parTrans" cxnId="{B5B31EED-ACD6-46A2-A9A8-FC46DA025595}">
      <dgm:prSet/>
      <dgm:spPr/>
    </dgm:pt>
    <dgm:pt modelId="{84DE2BB4-A393-467C-A7B2-FBEC44865F5A}" type="sibTrans" cxnId="{B5B31EED-ACD6-46A2-A9A8-FC46DA025595}">
      <dgm:prSet/>
      <dgm:spPr/>
    </dgm:pt>
    <dgm:pt modelId="{93BA61E7-081F-4ED9-B60A-AB980AC9A010}" type="pres">
      <dgm:prSet presAssocID="{1B0F1112-1AD7-4AA4-9A3A-6A2F46283F6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38A603F-EC40-41E4-BA70-D5C5F8781BC3}" type="pres">
      <dgm:prSet presAssocID="{11DA16C6-8CAF-4FBB-83BD-0F15D2F74F48}" presName="centerShape" presStyleLbl="node0" presStyleIdx="0" presStyleCnt="1" custScaleX="130189" custScaleY="123585"/>
      <dgm:spPr/>
    </dgm:pt>
    <dgm:pt modelId="{1B17F103-9216-4974-BE9E-F576C0AB9A07}" type="pres">
      <dgm:prSet presAssocID="{4FC53550-D4E3-497F-A27C-29619A2A0178}" presName="parTrans" presStyleLbl="bgSibTrans2D1" presStyleIdx="0" presStyleCnt="7"/>
      <dgm:spPr/>
    </dgm:pt>
    <dgm:pt modelId="{DBDFA7ED-47C4-4DAE-BCB0-FDCE24E0A939}" type="pres">
      <dgm:prSet presAssocID="{95B85839-953C-4107-8C12-B28A5A3F45EC}" presName="node" presStyleLbl="node1" presStyleIdx="0" presStyleCnt="7" custScaleX="91303" custScaleY="69818" custRadScaleRad="90452" custRadScaleInc="3345">
        <dgm:presLayoutVars>
          <dgm:bulletEnabled val="1"/>
        </dgm:presLayoutVars>
      </dgm:prSet>
      <dgm:spPr/>
    </dgm:pt>
    <dgm:pt modelId="{FDD76D25-2A08-46FF-8C07-2877A0C9FB2D}" type="pres">
      <dgm:prSet presAssocID="{227D0F75-A85E-48A0-923F-CAE2CEE8302B}" presName="parTrans" presStyleLbl="bgSibTrans2D1" presStyleIdx="1" presStyleCnt="7"/>
      <dgm:spPr/>
    </dgm:pt>
    <dgm:pt modelId="{B8B915FF-FAD2-4327-A8E8-FB9B137542A2}" type="pres">
      <dgm:prSet presAssocID="{CA688DA4-D576-48DF-AF56-84A20CF08864}" presName="node" presStyleLbl="node1" presStyleIdx="1" presStyleCnt="7" custScaleX="170489" custScaleY="220274" custRadScaleRad="140961" custRadScaleInc="-28911">
        <dgm:presLayoutVars>
          <dgm:bulletEnabled val="1"/>
        </dgm:presLayoutVars>
      </dgm:prSet>
      <dgm:spPr/>
    </dgm:pt>
    <dgm:pt modelId="{EA842F94-5DAB-40BA-A137-4DDCD4A7DE5B}" type="pres">
      <dgm:prSet presAssocID="{2CF35C61-DF83-42FC-A7DB-6665A823676E}" presName="parTrans" presStyleLbl="bgSibTrans2D1" presStyleIdx="2" presStyleCnt="7" custLinFactNeighborX="10386" custLinFactNeighborY="14049"/>
      <dgm:spPr/>
    </dgm:pt>
    <dgm:pt modelId="{A39EC9E4-4DCD-4C5C-B3E7-3180A7E676BC}" type="pres">
      <dgm:prSet presAssocID="{6310FD69-D567-4069-9125-5C89D7D0366C}" presName="node" presStyleLbl="node1" presStyleIdx="2" presStyleCnt="7" custAng="0" custRadScaleRad="88902" custRadScaleInc="46332">
        <dgm:presLayoutVars>
          <dgm:bulletEnabled val="1"/>
        </dgm:presLayoutVars>
      </dgm:prSet>
      <dgm:spPr/>
    </dgm:pt>
    <dgm:pt modelId="{FBD8A9BB-6C42-4425-B777-7048E4BC7509}" type="pres">
      <dgm:prSet presAssocID="{89AB0748-28A5-4AA6-88C2-5A2F850CBA47}" presName="parTrans" presStyleLbl="bgSibTrans2D1" presStyleIdx="3" presStyleCnt="7" custScaleX="106541" custLinFactNeighborX="2522" custLinFactNeighborY="11808"/>
      <dgm:spPr/>
    </dgm:pt>
    <dgm:pt modelId="{9BBD46BF-6C10-4C41-9833-659933681F6E}" type="pres">
      <dgm:prSet presAssocID="{430A538F-CF64-44DA-AB72-CDA9AD20CE83}" presName="node" presStyleLbl="node1" presStyleIdx="3" presStyleCnt="7" custScaleX="131146" custScaleY="120564" custRadScaleRad="101924" custRadScaleInc="52063">
        <dgm:presLayoutVars>
          <dgm:bulletEnabled val="1"/>
        </dgm:presLayoutVars>
      </dgm:prSet>
      <dgm:spPr/>
    </dgm:pt>
    <dgm:pt modelId="{5587016C-A0FA-4F4B-A93A-619E3C6DAE9A}" type="pres">
      <dgm:prSet presAssocID="{E09173DF-6089-43BE-9D41-76A8961283CB}" presName="parTrans" presStyleLbl="bgSibTrans2D1" presStyleIdx="4" presStyleCnt="7"/>
      <dgm:spPr/>
    </dgm:pt>
    <dgm:pt modelId="{1A97BD5D-D88B-4BDF-9C04-9A8FDBA87F2E}" type="pres">
      <dgm:prSet presAssocID="{6C20EE09-CEB3-4120-A2AE-760EB636D2A3}" presName="node" presStyleLbl="node1" presStyleIdx="4" presStyleCnt="7" custScaleX="97878" custScaleY="70051" custRadScaleRad="103851" custRadScaleInc="47254">
        <dgm:presLayoutVars>
          <dgm:bulletEnabled val="1"/>
        </dgm:presLayoutVars>
      </dgm:prSet>
      <dgm:spPr/>
    </dgm:pt>
    <dgm:pt modelId="{284CB80C-4A81-4C68-A0A3-0C7778EF5784}" type="pres">
      <dgm:prSet presAssocID="{C861C673-5748-4D4B-B601-7AB8AA43D86E}" presName="parTrans" presStyleLbl="bgSibTrans2D1" presStyleIdx="5" presStyleCnt="7"/>
      <dgm:spPr/>
    </dgm:pt>
    <dgm:pt modelId="{8EC7C03A-703D-4B14-80CF-03DA2C962947}" type="pres">
      <dgm:prSet presAssocID="{E45798DE-B585-4FA9-98B4-DF4CDD2B05E8}" presName="node" presStyleLbl="node1" presStyleIdx="5" presStyleCnt="7" custScaleY="64061">
        <dgm:presLayoutVars>
          <dgm:bulletEnabled val="1"/>
        </dgm:presLayoutVars>
      </dgm:prSet>
      <dgm:spPr/>
    </dgm:pt>
    <dgm:pt modelId="{C522C246-084D-49F1-B44B-2C1C226540C8}" type="pres">
      <dgm:prSet presAssocID="{FBDF509D-5DE8-4E12-8910-4CA8461BC378}" presName="parTrans" presStyleLbl="bgSibTrans2D1" presStyleIdx="6" presStyleCnt="7"/>
      <dgm:spPr/>
    </dgm:pt>
    <dgm:pt modelId="{8C2CCC79-602B-4D9F-9AD9-A8B684B9E496}" type="pres">
      <dgm:prSet presAssocID="{76FE4145-5B8C-4139-884E-24128BAC7F81}" presName="node" presStyleLbl="node1" presStyleIdx="6" presStyleCnt="7">
        <dgm:presLayoutVars>
          <dgm:bulletEnabled val="1"/>
        </dgm:presLayoutVars>
      </dgm:prSet>
      <dgm:spPr/>
    </dgm:pt>
  </dgm:ptLst>
  <dgm:cxnLst>
    <dgm:cxn modelId="{F865B612-28FA-4099-B6A6-4B9C14CACDC9}" type="presOf" srcId="{6310FD69-D567-4069-9125-5C89D7D0366C}" destId="{A39EC9E4-4DCD-4C5C-B3E7-3180A7E676BC}" srcOrd="0" destOrd="0" presId="urn:microsoft.com/office/officeart/2005/8/layout/radial4"/>
    <dgm:cxn modelId="{B045261B-3FC5-4798-ACC5-A4EFA8749840}" srcId="{11DA16C6-8CAF-4FBB-83BD-0F15D2F74F48}" destId="{CA688DA4-D576-48DF-AF56-84A20CF08864}" srcOrd="1" destOrd="0" parTransId="{227D0F75-A85E-48A0-923F-CAE2CEE8302B}" sibTransId="{6A5E5253-4F22-4BE9-A205-8C9003A8F134}"/>
    <dgm:cxn modelId="{8643985C-D8A3-4449-9001-00469396A97B}" type="presOf" srcId="{227D0F75-A85E-48A0-923F-CAE2CEE8302B}" destId="{FDD76D25-2A08-46FF-8C07-2877A0C9FB2D}" srcOrd="0" destOrd="0" presId="urn:microsoft.com/office/officeart/2005/8/layout/radial4"/>
    <dgm:cxn modelId="{6D2B245D-6BAB-40D3-BABC-C69195B4BB82}" type="presOf" srcId="{89AB0748-28A5-4AA6-88C2-5A2F850CBA47}" destId="{FBD8A9BB-6C42-4425-B777-7048E4BC7509}" srcOrd="0" destOrd="0" presId="urn:microsoft.com/office/officeart/2005/8/layout/radial4"/>
    <dgm:cxn modelId="{DB38EC61-5E8E-4B76-A3F5-E2EB5BDBDE46}" srcId="{11DA16C6-8CAF-4FBB-83BD-0F15D2F74F48}" destId="{430A538F-CF64-44DA-AB72-CDA9AD20CE83}" srcOrd="3" destOrd="0" parTransId="{89AB0748-28A5-4AA6-88C2-5A2F850CBA47}" sibTransId="{32EE2660-A159-4091-8FA4-7B355AC09DEC}"/>
    <dgm:cxn modelId="{9591A664-95AB-411B-8BDD-A66E56D4DE78}" srcId="{11DA16C6-8CAF-4FBB-83BD-0F15D2F74F48}" destId="{95B85839-953C-4107-8C12-B28A5A3F45EC}" srcOrd="0" destOrd="0" parTransId="{4FC53550-D4E3-497F-A27C-29619A2A0178}" sibTransId="{4ABFBB04-DBE4-4BE3-B5E8-432C6AEBDAEB}"/>
    <dgm:cxn modelId="{A0C3F366-7F65-470B-890E-C95A9950A25C}" srcId="{11DA16C6-8CAF-4FBB-83BD-0F15D2F74F48}" destId="{6310FD69-D567-4069-9125-5C89D7D0366C}" srcOrd="2" destOrd="0" parTransId="{2CF35C61-DF83-42FC-A7DB-6665A823676E}" sibTransId="{8CF377A4-44DD-4AAC-839C-1C1D99FDCD61}"/>
    <dgm:cxn modelId="{0728264D-A603-41E2-B2D0-8ACC6EDA0E75}" type="presOf" srcId="{FBDF509D-5DE8-4E12-8910-4CA8461BC378}" destId="{C522C246-084D-49F1-B44B-2C1C226540C8}" srcOrd="0" destOrd="0" presId="urn:microsoft.com/office/officeart/2005/8/layout/radial4"/>
    <dgm:cxn modelId="{1DC4AA6E-4FBB-45FD-B7E3-8ADF4F407287}" srcId="{1B0F1112-1AD7-4AA4-9A3A-6A2F46283F61}" destId="{11DA16C6-8CAF-4FBB-83BD-0F15D2F74F48}" srcOrd="0" destOrd="0" parTransId="{A1BAD192-7F9E-4506-A9B5-420438854D09}" sibTransId="{6696F078-C7FA-4086-9084-D1C94F161CC1}"/>
    <dgm:cxn modelId="{49770071-AC47-453C-B96D-8878CED0E18F}" srcId="{11DA16C6-8CAF-4FBB-83BD-0F15D2F74F48}" destId="{E45798DE-B585-4FA9-98B4-DF4CDD2B05E8}" srcOrd="5" destOrd="0" parTransId="{C861C673-5748-4D4B-B601-7AB8AA43D86E}" sibTransId="{2C2469AF-1E2B-4452-AED5-F7C23C22D80B}"/>
    <dgm:cxn modelId="{A2FE4574-F8B3-4E6D-B3DD-C718BA6773D1}" type="presOf" srcId="{4FC53550-D4E3-497F-A27C-29619A2A0178}" destId="{1B17F103-9216-4974-BE9E-F576C0AB9A07}" srcOrd="0" destOrd="0" presId="urn:microsoft.com/office/officeart/2005/8/layout/radial4"/>
    <dgm:cxn modelId="{CF694987-70DA-453C-8573-6135D716C888}" type="presOf" srcId="{11DA16C6-8CAF-4FBB-83BD-0F15D2F74F48}" destId="{A38A603F-EC40-41E4-BA70-D5C5F8781BC3}" srcOrd="0" destOrd="0" presId="urn:microsoft.com/office/officeart/2005/8/layout/radial4"/>
    <dgm:cxn modelId="{579C4699-B5C2-481A-A1EF-6E92DA4549D5}" type="presOf" srcId="{1B0F1112-1AD7-4AA4-9A3A-6A2F46283F61}" destId="{93BA61E7-081F-4ED9-B60A-AB980AC9A010}" srcOrd="0" destOrd="0" presId="urn:microsoft.com/office/officeart/2005/8/layout/radial4"/>
    <dgm:cxn modelId="{F50584A2-BECA-42DC-9319-1166FFACBF4C}" type="presOf" srcId="{E09173DF-6089-43BE-9D41-76A8961283CB}" destId="{5587016C-A0FA-4F4B-A93A-619E3C6DAE9A}" srcOrd="0" destOrd="0" presId="urn:microsoft.com/office/officeart/2005/8/layout/radial4"/>
    <dgm:cxn modelId="{568DEDB0-479C-4D3E-A057-E6482693231D}" type="presOf" srcId="{76FE4145-5B8C-4139-884E-24128BAC7F81}" destId="{8C2CCC79-602B-4D9F-9AD9-A8B684B9E496}" srcOrd="0" destOrd="0" presId="urn:microsoft.com/office/officeart/2005/8/layout/radial4"/>
    <dgm:cxn modelId="{728DFCBA-559F-4E74-96AE-7A05CF9DEF65}" type="presOf" srcId="{C861C673-5748-4D4B-B601-7AB8AA43D86E}" destId="{284CB80C-4A81-4C68-A0A3-0C7778EF5784}" srcOrd="0" destOrd="0" presId="urn:microsoft.com/office/officeart/2005/8/layout/radial4"/>
    <dgm:cxn modelId="{C1B487BB-B4E0-4E5B-BCEC-686F78885C55}" type="presOf" srcId="{2CF35C61-DF83-42FC-A7DB-6665A823676E}" destId="{EA842F94-5DAB-40BA-A137-4DDCD4A7DE5B}" srcOrd="0" destOrd="0" presId="urn:microsoft.com/office/officeart/2005/8/layout/radial4"/>
    <dgm:cxn modelId="{D86641DA-B168-4B1D-9172-D93E7A0AC848}" type="presOf" srcId="{430A538F-CF64-44DA-AB72-CDA9AD20CE83}" destId="{9BBD46BF-6C10-4C41-9833-659933681F6E}" srcOrd="0" destOrd="0" presId="urn:microsoft.com/office/officeart/2005/8/layout/radial4"/>
    <dgm:cxn modelId="{1F3FAFE1-5A8F-4B62-8B74-450DC5A9EB72}" type="presOf" srcId="{CA688DA4-D576-48DF-AF56-84A20CF08864}" destId="{B8B915FF-FAD2-4327-A8E8-FB9B137542A2}" srcOrd="0" destOrd="0" presId="urn:microsoft.com/office/officeart/2005/8/layout/radial4"/>
    <dgm:cxn modelId="{275797E5-0E58-434B-94E1-F2DDEAA97535}" type="presOf" srcId="{6C20EE09-CEB3-4120-A2AE-760EB636D2A3}" destId="{1A97BD5D-D88B-4BDF-9C04-9A8FDBA87F2E}" srcOrd="0" destOrd="0" presId="urn:microsoft.com/office/officeart/2005/8/layout/radial4"/>
    <dgm:cxn modelId="{E7E39EE9-1A35-4846-AA7B-A19C21AD61E0}" type="presOf" srcId="{E45798DE-B585-4FA9-98B4-DF4CDD2B05E8}" destId="{8EC7C03A-703D-4B14-80CF-03DA2C962947}" srcOrd="0" destOrd="0" presId="urn:microsoft.com/office/officeart/2005/8/layout/radial4"/>
    <dgm:cxn modelId="{DBC7D7EC-091D-4416-8BFD-8EDCE836F21B}" type="presOf" srcId="{95B85839-953C-4107-8C12-B28A5A3F45EC}" destId="{DBDFA7ED-47C4-4DAE-BCB0-FDCE24E0A939}" srcOrd="0" destOrd="0" presId="urn:microsoft.com/office/officeart/2005/8/layout/radial4"/>
    <dgm:cxn modelId="{B5B31EED-ACD6-46A2-A9A8-FC46DA025595}" srcId="{11DA16C6-8CAF-4FBB-83BD-0F15D2F74F48}" destId="{76FE4145-5B8C-4139-884E-24128BAC7F81}" srcOrd="6" destOrd="0" parTransId="{FBDF509D-5DE8-4E12-8910-4CA8461BC378}" sibTransId="{84DE2BB4-A393-467C-A7B2-FBEC44865F5A}"/>
    <dgm:cxn modelId="{5AE93EF6-AA26-40F2-82CD-0D171A34ABA3}" srcId="{11DA16C6-8CAF-4FBB-83BD-0F15D2F74F48}" destId="{6C20EE09-CEB3-4120-A2AE-760EB636D2A3}" srcOrd="4" destOrd="0" parTransId="{E09173DF-6089-43BE-9D41-76A8961283CB}" sibTransId="{4E95A4F1-B309-4574-A763-F450CA351982}"/>
    <dgm:cxn modelId="{2F94E740-0BFA-4DF0-8C09-A6437C66ED56}" type="presParOf" srcId="{93BA61E7-081F-4ED9-B60A-AB980AC9A010}" destId="{A38A603F-EC40-41E4-BA70-D5C5F8781BC3}" srcOrd="0" destOrd="0" presId="urn:microsoft.com/office/officeart/2005/8/layout/radial4"/>
    <dgm:cxn modelId="{B8439A57-CAE3-41EF-A78F-C6A37C13BD87}" type="presParOf" srcId="{93BA61E7-081F-4ED9-B60A-AB980AC9A010}" destId="{1B17F103-9216-4974-BE9E-F576C0AB9A07}" srcOrd="1" destOrd="0" presId="urn:microsoft.com/office/officeart/2005/8/layout/radial4"/>
    <dgm:cxn modelId="{6E5BE31F-FF78-4D0F-BEFC-68EF4281B80F}" type="presParOf" srcId="{93BA61E7-081F-4ED9-B60A-AB980AC9A010}" destId="{DBDFA7ED-47C4-4DAE-BCB0-FDCE24E0A939}" srcOrd="2" destOrd="0" presId="urn:microsoft.com/office/officeart/2005/8/layout/radial4"/>
    <dgm:cxn modelId="{FEFA30BD-725B-4BB4-A474-E4B567B2494C}" type="presParOf" srcId="{93BA61E7-081F-4ED9-B60A-AB980AC9A010}" destId="{FDD76D25-2A08-46FF-8C07-2877A0C9FB2D}" srcOrd="3" destOrd="0" presId="urn:microsoft.com/office/officeart/2005/8/layout/radial4"/>
    <dgm:cxn modelId="{D652E03D-2CAE-4948-A4FF-1238EA26F20E}" type="presParOf" srcId="{93BA61E7-081F-4ED9-B60A-AB980AC9A010}" destId="{B8B915FF-FAD2-4327-A8E8-FB9B137542A2}" srcOrd="4" destOrd="0" presId="urn:microsoft.com/office/officeart/2005/8/layout/radial4"/>
    <dgm:cxn modelId="{032B96EF-4AB3-4A3D-A7A7-B0B48707FB8C}" type="presParOf" srcId="{93BA61E7-081F-4ED9-B60A-AB980AC9A010}" destId="{EA842F94-5DAB-40BA-A137-4DDCD4A7DE5B}" srcOrd="5" destOrd="0" presId="urn:microsoft.com/office/officeart/2005/8/layout/radial4"/>
    <dgm:cxn modelId="{FFA81FFD-63BC-4046-8E78-B766D4D121E2}" type="presParOf" srcId="{93BA61E7-081F-4ED9-B60A-AB980AC9A010}" destId="{A39EC9E4-4DCD-4C5C-B3E7-3180A7E676BC}" srcOrd="6" destOrd="0" presId="urn:microsoft.com/office/officeart/2005/8/layout/radial4"/>
    <dgm:cxn modelId="{AE653475-0967-4F3F-9161-FF9494EB8FBF}" type="presParOf" srcId="{93BA61E7-081F-4ED9-B60A-AB980AC9A010}" destId="{FBD8A9BB-6C42-4425-B777-7048E4BC7509}" srcOrd="7" destOrd="0" presId="urn:microsoft.com/office/officeart/2005/8/layout/radial4"/>
    <dgm:cxn modelId="{221B8DA4-3ADC-48BD-B853-56C898B1F80A}" type="presParOf" srcId="{93BA61E7-081F-4ED9-B60A-AB980AC9A010}" destId="{9BBD46BF-6C10-4C41-9833-659933681F6E}" srcOrd="8" destOrd="0" presId="urn:microsoft.com/office/officeart/2005/8/layout/radial4"/>
    <dgm:cxn modelId="{329F484A-DB22-4277-9225-6866880957A4}" type="presParOf" srcId="{93BA61E7-081F-4ED9-B60A-AB980AC9A010}" destId="{5587016C-A0FA-4F4B-A93A-619E3C6DAE9A}" srcOrd="9" destOrd="0" presId="urn:microsoft.com/office/officeart/2005/8/layout/radial4"/>
    <dgm:cxn modelId="{28F61EA5-A474-46A0-8314-182EB8264325}" type="presParOf" srcId="{93BA61E7-081F-4ED9-B60A-AB980AC9A010}" destId="{1A97BD5D-D88B-4BDF-9C04-9A8FDBA87F2E}" srcOrd="10" destOrd="0" presId="urn:microsoft.com/office/officeart/2005/8/layout/radial4"/>
    <dgm:cxn modelId="{21E8B4B7-F908-49AB-BDD3-8B495A71A8CD}" type="presParOf" srcId="{93BA61E7-081F-4ED9-B60A-AB980AC9A010}" destId="{284CB80C-4A81-4C68-A0A3-0C7778EF5784}" srcOrd="11" destOrd="0" presId="urn:microsoft.com/office/officeart/2005/8/layout/radial4"/>
    <dgm:cxn modelId="{24C67001-6E94-4AD5-ABF2-838ABE7B59B8}" type="presParOf" srcId="{93BA61E7-081F-4ED9-B60A-AB980AC9A010}" destId="{8EC7C03A-703D-4B14-80CF-03DA2C962947}" srcOrd="12" destOrd="0" presId="urn:microsoft.com/office/officeart/2005/8/layout/radial4"/>
    <dgm:cxn modelId="{F0A0004B-26D4-48E4-BDAE-53842678A2F7}" type="presParOf" srcId="{93BA61E7-081F-4ED9-B60A-AB980AC9A010}" destId="{C522C246-084D-49F1-B44B-2C1C226540C8}" srcOrd="13" destOrd="0" presId="urn:microsoft.com/office/officeart/2005/8/layout/radial4"/>
    <dgm:cxn modelId="{43E43588-6135-48D0-B94C-28611F99E462}" type="presParOf" srcId="{93BA61E7-081F-4ED9-B60A-AB980AC9A010}" destId="{8C2CCC79-602B-4D9F-9AD9-A8B684B9E496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x-none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x-none" sz="1400" dirty="0"/>
            <a:t>Закони и прописи:</a:t>
          </a:r>
        </a:p>
        <a:p>
          <a:pPr algn="l"/>
          <a:r>
            <a:rPr lang="x-none" sz="1400" dirty="0"/>
            <a:t>Закон о финансирању локалне самоуправе,</a:t>
          </a:r>
        </a:p>
        <a:p>
          <a:pPr algn="l"/>
          <a:r>
            <a:rPr lang="x-none" sz="1400" dirty="0"/>
            <a:t>Закон о буџетском систему,</a:t>
          </a:r>
        </a:p>
        <a:p>
          <a:pPr algn="l"/>
          <a:r>
            <a:rPr lang="x-none" sz="1400" dirty="0"/>
            <a:t>Закон о локалној самоуправи</a:t>
          </a:r>
          <a:r>
            <a:rPr lang="x-none" sz="1400"/>
            <a:t>, </a:t>
          </a:r>
          <a:endParaRPr lang="sr-Cyrl-RS" sz="1400"/>
        </a:p>
        <a:p>
          <a:pPr algn="l"/>
          <a:r>
            <a:rPr lang="sr-Cyrl-RS" sz="1400"/>
            <a:t>Закон о буџету Р.Србије за 2025. годину</a:t>
          </a:r>
          <a:endParaRPr lang="x-none" sz="1400" dirty="0"/>
        </a:p>
        <a:p>
          <a:pPr algn="l"/>
          <a:r>
            <a:rPr lang="x-none" sz="1400" dirty="0"/>
            <a:t>Упутство Министарства финансија</a:t>
          </a:r>
          <a:r>
            <a:rPr lang="en-US" sz="1400" dirty="0"/>
            <a:t>, </a:t>
          </a:r>
          <a:r>
            <a:rPr lang="x-none" sz="1400" dirty="0"/>
            <a:t>односно Града Београда за припрему одлуке о буџету за </a:t>
          </a:r>
          <a:r>
            <a:rPr lang="x-none" sz="1400"/>
            <a:t>20</a:t>
          </a:r>
          <a:r>
            <a:rPr lang="sr-Cyrl-RS" sz="1400"/>
            <a:t>25</a:t>
          </a:r>
          <a:r>
            <a:rPr lang="x-none" sz="1400"/>
            <a:t>. </a:t>
          </a:r>
          <a:r>
            <a:rPr lang="x-none" sz="1400" dirty="0"/>
            <a:t>годину и др.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x-none" sz="1400" dirty="0"/>
            <a:t>Стратешки документи:</a:t>
          </a:r>
        </a:p>
        <a:p>
          <a:pPr algn="l"/>
          <a:r>
            <a:rPr lang="x-none" sz="1400" dirty="0"/>
            <a:t>Стратегија развоја</a:t>
          </a:r>
          <a:endParaRPr lang="x-none" sz="1400" dirty="0">
            <a:solidFill>
              <a:srgbClr val="FF0000"/>
            </a:solidFill>
          </a:endParaRPr>
        </a:p>
        <a:p>
          <a:pPr algn="l"/>
          <a:r>
            <a:rPr lang="x-none" sz="1400" dirty="0"/>
            <a:t>Акциони планови за поједине области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x-none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x-none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x-none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5"/>
      <dgm:spPr/>
    </dgm:pt>
    <dgm:pt modelId="{61AA8207-A6A4-4905-9FD1-93C90724B340}" type="pres">
      <dgm:prSet presAssocID="{F2167233-387A-4C2A-92FA-201B800AF2E5}" presName="connTx" presStyleLbl="parChTrans1D2" presStyleIdx="0" presStyleCnt="5"/>
      <dgm:spPr/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5" custScaleX="189790" custScaleY="230123" custLinFactNeighborX="924" custLinFactNeighborY="6005">
        <dgm:presLayoutVars>
          <dgm:chPref val="3"/>
        </dgm:presLayoutVars>
      </dgm:prSet>
      <dgm:spPr/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5"/>
      <dgm:spPr/>
    </dgm:pt>
    <dgm:pt modelId="{D23E054D-0742-441B-9D09-9EB576968A6E}" type="pres">
      <dgm:prSet presAssocID="{346E9DC4-0947-473F-AED9-9AECED92978F}" presName="connTx" presStyleLbl="parChTrans1D2" presStyleIdx="1" presStyleCnt="5"/>
      <dgm:spPr/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5" custScaleX="188329" custScaleY="95383">
        <dgm:presLayoutVars>
          <dgm:chPref val="3"/>
        </dgm:presLayoutVars>
      </dgm:prSet>
      <dgm:spPr/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5"/>
      <dgm:spPr/>
    </dgm:pt>
    <dgm:pt modelId="{92BF821D-14E3-40BB-B3C5-212A94A9CA22}" type="pres">
      <dgm:prSet presAssocID="{9324F21A-CF22-404B-991C-F0FAD04F1E1A}" presName="connTx" presStyleLbl="parChTrans1D2" presStyleIdx="2" presStyleCnt="5"/>
      <dgm:spPr/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5" custScaleX="188642" custScaleY="48152">
        <dgm:presLayoutVars>
          <dgm:chPref val="3"/>
        </dgm:presLayoutVars>
      </dgm:prSet>
      <dgm:spPr/>
    </dgm:pt>
    <dgm:pt modelId="{83F1B72F-BD92-4E4B-8B73-2DBC7440818F}" type="pres">
      <dgm:prSet presAssocID="{12F72430-90C8-46E7-9363-A8933111BAFD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3" presStyleCnt="5"/>
      <dgm:spPr/>
    </dgm:pt>
    <dgm:pt modelId="{7E8E6685-0078-4B86-BC52-3A0FBAF76686}" type="pres">
      <dgm:prSet presAssocID="{F68F9F1A-A0AC-4627-BB76-A21CB9C16ACA}" presName="connTx" presStyleLbl="parChTrans1D2" presStyleIdx="3" presStyleCnt="5"/>
      <dgm:spPr/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3" presStyleCnt="5" custScaleX="188676" custScaleY="48056">
        <dgm:presLayoutVars>
          <dgm:chPref val="3"/>
        </dgm:presLayoutVars>
      </dgm:prSet>
      <dgm:spPr/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4" presStyleCnt="5"/>
      <dgm:spPr/>
    </dgm:pt>
    <dgm:pt modelId="{EE9BE54A-48D2-43A6-AD4C-394C0EDDA292}" type="pres">
      <dgm:prSet presAssocID="{B764CED6-B38C-4590-855F-1F4460EB1A27}" presName="connTx" presStyleLbl="parChTrans1D2" presStyleIdx="4" presStyleCnt="5"/>
      <dgm:spPr/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4" presStyleCnt="5" custScaleX="189623" custScaleY="49763">
        <dgm:presLayoutVars>
          <dgm:chPref val="3"/>
        </dgm:presLayoutVars>
      </dgm:prSet>
      <dgm:spPr/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04C92B63-107A-49B7-9300-E9098DE5DF6A}" srcId="{00360BBF-6709-42DA-A6DE-B8193ABE792F}" destId="{24C9F698-7D4E-4709-8117-FB7CF1BB6ECA}" srcOrd="4" destOrd="0" parTransId="{B764CED6-B38C-4590-855F-1F4460EB1A27}" sibTransId="{F823D820-3815-46B0-8D53-E3C09C351FFB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C3F3E9EA-BE7C-42FA-A974-B6909D195A40}" srcId="{00360BBF-6709-42DA-A6DE-B8193ABE792F}" destId="{CACC7C31-0A19-4B77-8109-9AAB9EC25D20}" srcOrd="3" destOrd="0" parTransId="{F68F9F1A-A0AC-4627-BB76-A21CB9C16ACA}" sibTransId="{D22C3584-0D16-4A12-B343-F9C335256014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6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7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8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9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</dgm:pt>
    <dgm:pt modelId="{567740A1-931A-404E-B8A7-DCAB60009AEA}">
      <dgm:prSet phldrT="[Text]" custT="1"/>
      <dgm:spPr/>
      <dgm:t>
        <a:bodyPr/>
        <a:lstStyle/>
        <a:p>
          <a:r>
            <a:rPr lang="x-none" sz="1300" dirty="0">
              <a:solidFill>
                <a:schemeClr val="bg1"/>
              </a:solidFill>
            </a:rPr>
            <a:t>Укупан буџет </a:t>
          </a:r>
          <a:r>
            <a:rPr lang="x-none" sz="1300">
              <a:solidFill>
                <a:schemeClr val="bg1"/>
              </a:solidFill>
            </a:rPr>
            <a:t>ГО </a:t>
          </a:r>
          <a:r>
            <a:rPr lang="sr-Cyrl-RS" sz="1400">
              <a:solidFill>
                <a:schemeClr val="tx1"/>
              </a:solidFill>
            </a:rPr>
            <a:t>873.929.880</a:t>
          </a:r>
          <a:endParaRPr lang="en-US" sz="1400" dirty="0">
            <a:solidFill>
              <a:schemeClr val="tx1"/>
            </a:solidFill>
          </a:endParaRPr>
        </a:p>
      </dgm:t>
    </dgm:pt>
    <dgm:pt modelId="{0643A071-2AC8-4124-916D-3A8BE5775A6D}" type="parTrans" cxnId="{B1A00774-0D3C-406F-9413-9997B0306F44}">
      <dgm:prSet/>
      <dgm:spPr/>
      <dgm:t>
        <a:bodyPr/>
        <a:lstStyle/>
        <a:p>
          <a:endParaRPr lang="en-US"/>
        </a:p>
      </dgm:t>
    </dgm:pt>
    <dgm:pt modelId="{097825AB-8F2B-4EF3-ABE1-7DCEF8027B99}" type="sibTrans" cxnId="{B1A00774-0D3C-406F-9413-9997B0306F44}">
      <dgm:prSet/>
      <dgm:spPr/>
      <dgm:t>
        <a:bodyPr/>
        <a:lstStyle/>
        <a:p>
          <a:endParaRPr lang="en-US"/>
        </a:p>
      </dgm:t>
    </dgm:pt>
    <dgm:pt modelId="{1F884CF4-1E4C-423F-AE7B-0BAC3D97360D}">
      <dgm:prSet/>
      <dgm:spPr/>
      <dgm:t>
        <a:bodyPr/>
        <a:lstStyle/>
        <a:p>
          <a:r>
            <a:rPr lang="x-none" dirty="0"/>
            <a:t>Средства из буџета </a:t>
          </a:r>
          <a:r>
            <a:rPr lang="x-none"/>
            <a:t>ГО </a:t>
          </a:r>
          <a:r>
            <a:rPr lang="sr-Cyrl-RS"/>
            <a:t>857.500.000</a:t>
          </a:r>
          <a:endParaRPr lang="en-US" dirty="0">
            <a:solidFill>
              <a:schemeClr val="tx1"/>
            </a:solidFill>
          </a:endParaRPr>
        </a:p>
      </dgm:t>
    </dgm:pt>
    <dgm:pt modelId="{B54F7004-6983-4114-82DE-5ADF4FEF4D02}" type="parTrans" cxnId="{70C4B168-53EF-4508-8C4E-A3F87A5F97DE}">
      <dgm:prSet/>
      <dgm:spPr/>
      <dgm:t>
        <a:bodyPr/>
        <a:lstStyle/>
        <a:p>
          <a:endParaRPr lang="en-US"/>
        </a:p>
      </dgm:t>
    </dgm:pt>
    <dgm:pt modelId="{1B723845-E0D1-4671-AE0F-32E0821595D7}" type="sibTrans" cxnId="{70C4B168-53EF-4508-8C4E-A3F87A5F97DE}">
      <dgm:prSet/>
      <dgm:spPr/>
      <dgm:t>
        <a:bodyPr/>
        <a:lstStyle/>
        <a:p>
          <a:endParaRPr lang="en-US"/>
        </a:p>
      </dgm:t>
    </dgm:pt>
    <dgm:pt modelId="{258C614E-C25D-47E8-BC69-ECC42BFEC5CC}">
      <dgm:prSet/>
      <dgm:spPr/>
      <dgm:t>
        <a:bodyPr/>
        <a:lstStyle/>
        <a:p>
          <a:r>
            <a:rPr lang="x-none" dirty="0"/>
            <a:t>Пренета средства из ранијих </a:t>
          </a:r>
          <a:r>
            <a:rPr lang="x-none"/>
            <a:t>година</a:t>
          </a:r>
          <a:r>
            <a:rPr lang="x-none">
              <a:solidFill>
                <a:srgbClr val="FF0000"/>
              </a:solidFill>
            </a:rPr>
            <a:t> </a:t>
          </a:r>
          <a:r>
            <a:rPr lang="sr-Cyrl-RS">
              <a:solidFill>
                <a:schemeClr val="bg1"/>
              </a:solidFill>
            </a:rPr>
            <a:t>16.429.880</a:t>
          </a:r>
          <a:endParaRPr lang="en-US" dirty="0">
            <a:solidFill>
              <a:schemeClr val="bg1"/>
            </a:solidFill>
          </a:endParaRPr>
        </a:p>
      </dgm:t>
    </dgm:pt>
    <dgm:pt modelId="{0EE00226-4F18-428E-857D-BB8AB5FED661}" type="parTrans" cxnId="{9FE065B6-BAF0-45E0-96C4-FBC1763BA102}">
      <dgm:prSet/>
      <dgm:spPr/>
      <dgm:t>
        <a:bodyPr/>
        <a:lstStyle/>
        <a:p>
          <a:endParaRPr lang="en-US"/>
        </a:p>
      </dgm:t>
    </dgm:pt>
    <dgm:pt modelId="{44AA7FFE-EC5D-4B4A-A884-0D1E57526835}" type="sibTrans" cxnId="{9FE065B6-BAF0-45E0-96C4-FBC1763BA102}">
      <dgm:prSet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</dgm:pt>
    <dgm:pt modelId="{D96E659A-663E-485D-BF89-FD74BE74A5C4}" type="pres">
      <dgm:prSet presAssocID="{1F884CF4-1E4C-423F-AE7B-0BAC3D97360D}" presName="node" presStyleLbl="node1" presStyleIdx="0" presStyleCnt="3">
        <dgm:presLayoutVars>
          <dgm:bulletEnabled val="1"/>
        </dgm:presLayoutVars>
      </dgm:prSet>
      <dgm:spPr/>
    </dgm:pt>
    <dgm:pt modelId="{BA78071E-3EA3-4945-922C-AE021F34276A}" type="pres">
      <dgm:prSet presAssocID="{1B723845-E0D1-4671-AE0F-32E0821595D7}" presName="spacerL" presStyleCnt="0"/>
      <dgm:spPr/>
    </dgm:pt>
    <dgm:pt modelId="{98F3E7AB-6934-48FA-B82F-FBEAF1B2375D}" type="pres">
      <dgm:prSet presAssocID="{1B723845-E0D1-4671-AE0F-32E0821595D7}" presName="sibTrans" presStyleLbl="sibTrans2D1" presStyleIdx="0" presStyleCnt="2"/>
      <dgm:spPr/>
    </dgm:pt>
    <dgm:pt modelId="{F9CA65E4-8785-4412-A513-0A2695416EE5}" type="pres">
      <dgm:prSet presAssocID="{1B723845-E0D1-4671-AE0F-32E0821595D7}" presName="spacerR" presStyleCnt="0"/>
      <dgm:spPr/>
    </dgm:pt>
    <dgm:pt modelId="{2F60A798-586E-4E47-B649-25F047F36835}" type="pres">
      <dgm:prSet presAssocID="{258C614E-C25D-47E8-BC69-ECC42BFEC5CC}" presName="node" presStyleLbl="node1" presStyleIdx="1" presStyleCnt="3">
        <dgm:presLayoutVars>
          <dgm:bulletEnabled val="1"/>
        </dgm:presLayoutVars>
      </dgm:prSet>
      <dgm:spPr/>
    </dgm:pt>
    <dgm:pt modelId="{F90D06A4-272D-4E58-B7CB-EB8C424E859B}" type="pres">
      <dgm:prSet presAssocID="{44AA7FFE-EC5D-4B4A-A884-0D1E57526835}" presName="spacerL" presStyleCnt="0"/>
      <dgm:spPr/>
    </dgm:pt>
    <dgm:pt modelId="{41F09F99-3DCC-47E4-9188-F7D103A1F6E3}" type="pres">
      <dgm:prSet presAssocID="{44AA7FFE-EC5D-4B4A-A884-0D1E57526835}" presName="sibTrans" presStyleLbl="sibTrans2D1" presStyleIdx="1" presStyleCnt="2"/>
      <dgm:spPr/>
    </dgm:pt>
    <dgm:pt modelId="{F015C141-867A-4124-B290-CA1BB3474B22}" type="pres">
      <dgm:prSet presAssocID="{44AA7FFE-EC5D-4B4A-A884-0D1E57526835}" presName="spacerR" presStyleCnt="0"/>
      <dgm:spPr/>
    </dgm:pt>
    <dgm:pt modelId="{6C1FFF0F-B1A4-4C41-B9D3-30452A0DFA4B}" type="pres">
      <dgm:prSet presAssocID="{567740A1-931A-404E-B8A7-DCAB60009AEA}" presName="node" presStyleLbl="node1" presStyleIdx="2" presStyleCnt="3" custScaleX="130342" custScaleY="84618">
        <dgm:presLayoutVars>
          <dgm:bulletEnabled val="1"/>
        </dgm:presLayoutVars>
      </dgm:prSet>
      <dgm:spPr/>
    </dgm:pt>
  </dgm:ptLst>
  <dgm:cxnLst>
    <dgm:cxn modelId="{19DBA710-EAA7-479A-8FB0-39539DFAF5D1}" type="presOf" srcId="{1B723845-E0D1-4671-AE0F-32E0821595D7}" destId="{98F3E7AB-6934-48FA-B82F-FBEAF1B2375D}" srcOrd="0" destOrd="0" presId="urn:microsoft.com/office/officeart/2005/8/layout/equation1"/>
    <dgm:cxn modelId="{AA2B371A-C761-4755-A6F9-5CD00112D7B0}" type="presOf" srcId="{1F884CF4-1E4C-423F-AE7B-0BAC3D97360D}" destId="{D96E659A-663E-485D-BF89-FD74BE74A5C4}" srcOrd="0" destOrd="0" presId="urn:microsoft.com/office/officeart/2005/8/layout/equation1"/>
    <dgm:cxn modelId="{6B017F2C-2CB9-4751-A7CD-30B8BC98049D}" type="presOf" srcId="{567740A1-931A-404E-B8A7-DCAB60009AEA}" destId="{6C1FFF0F-B1A4-4C41-B9D3-30452A0DFA4B}" srcOrd="0" destOrd="0" presId="urn:microsoft.com/office/officeart/2005/8/layout/equation1"/>
    <dgm:cxn modelId="{70C4B168-53EF-4508-8C4E-A3F87A5F97DE}" srcId="{028ECFAC-63B3-40F0-9E03-B31D365E432C}" destId="{1F884CF4-1E4C-423F-AE7B-0BAC3D97360D}" srcOrd="0" destOrd="0" parTransId="{B54F7004-6983-4114-82DE-5ADF4FEF4D02}" sibTransId="{1B723845-E0D1-4671-AE0F-32E0821595D7}"/>
    <dgm:cxn modelId="{B1A00774-0D3C-406F-9413-9997B0306F44}" srcId="{028ECFAC-63B3-40F0-9E03-B31D365E432C}" destId="{567740A1-931A-404E-B8A7-DCAB60009AEA}" srcOrd="2" destOrd="0" parTransId="{0643A071-2AC8-4124-916D-3A8BE5775A6D}" sibTransId="{097825AB-8F2B-4EF3-ABE1-7DCEF8027B99}"/>
    <dgm:cxn modelId="{A08F9C8E-A0B7-46AA-A78A-8BD9FCF7DFC7}" type="presOf" srcId="{44AA7FFE-EC5D-4B4A-A884-0D1E57526835}" destId="{41F09F99-3DCC-47E4-9188-F7D103A1F6E3}" srcOrd="0" destOrd="0" presId="urn:microsoft.com/office/officeart/2005/8/layout/equation1"/>
    <dgm:cxn modelId="{9C6BB78E-EFB3-4041-AD67-F0BF8DC2C140}" type="presOf" srcId="{028ECFAC-63B3-40F0-9E03-B31D365E432C}" destId="{688A0EC4-0F6D-4987-959D-CA5F27B3CF24}" srcOrd="0" destOrd="0" presId="urn:microsoft.com/office/officeart/2005/8/layout/equation1"/>
    <dgm:cxn modelId="{9FE065B6-BAF0-45E0-96C4-FBC1763BA102}" srcId="{028ECFAC-63B3-40F0-9E03-B31D365E432C}" destId="{258C614E-C25D-47E8-BC69-ECC42BFEC5CC}" srcOrd="1" destOrd="0" parTransId="{0EE00226-4F18-428E-857D-BB8AB5FED661}" sibTransId="{44AA7FFE-EC5D-4B4A-A884-0D1E57526835}"/>
    <dgm:cxn modelId="{DACDA2EA-2B85-43AD-A796-6061D0417520}" type="presOf" srcId="{258C614E-C25D-47E8-BC69-ECC42BFEC5CC}" destId="{2F60A798-586E-4E47-B649-25F047F36835}" srcOrd="0" destOrd="0" presId="urn:microsoft.com/office/officeart/2005/8/layout/equation1"/>
    <dgm:cxn modelId="{E573888D-F9FB-4FE6-AAF3-F927AA2E6EBC}" type="presParOf" srcId="{688A0EC4-0F6D-4987-959D-CA5F27B3CF24}" destId="{D96E659A-663E-485D-BF89-FD74BE74A5C4}" srcOrd="0" destOrd="0" presId="urn:microsoft.com/office/officeart/2005/8/layout/equation1"/>
    <dgm:cxn modelId="{0D0B0A83-F15C-4526-8464-422DF0C5A916}" type="presParOf" srcId="{688A0EC4-0F6D-4987-959D-CA5F27B3CF24}" destId="{BA78071E-3EA3-4945-922C-AE021F34276A}" srcOrd="1" destOrd="0" presId="urn:microsoft.com/office/officeart/2005/8/layout/equation1"/>
    <dgm:cxn modelId="{F031027E-A6F6-4F40-A5F1-E4A0719687A0}" type="presParOf" srcId="{688A0EC4-0F6D-4987-959D-CA5F27B3CF24}" destId="{98F3E7AB-6934-48FA-B82F-FBEAF1B2375D}" srcOrd="2" destOrd="0" presId="urn:microsoft.com/office/officeart/2005/8/layout/equation1"/>
    <dgm:cxn modelId="{D6E988E9-F5EF-40D2-8011-DD3EEFB6D15B}" type="presParOf" srcId="{688A0EC4-0F6D-4987-959D-CA5F27B3CF24}" destId="{F9CA65E4-8785-4412-A513-0A2695416EE5}" srcOrd="3" destOrd="0" presId="urn:microsoft.com/office/officeart/2005/8/layout/equation1"/>
    <dgm:cxn modelId="{98121E6C-7394-4C4E-90C8-4BCB940CB22B}" type="presParOf" srcId="{688A0EC4-0F6D-4987-959D-CA5F27B3CF24}" destId="{2F60A798-586E-4E47-B649-25F047F36835}" srcOrd="4" destOrd="0" presId="urn:microsoft.com/office/officeart/2005/8/layout/equation1"/>
    <dgm:cxn modelId="{AB91E517-F112-4A52-AF08-CE2E95E6B5F1}" type="presParOf" srcId="{688A0EC4-0F6D-4987-959D-CA5F27B3CF24}" destId="{F90D06A4-272D-4E58-B7CB-EB8C424E859B}" srcOrd="5" destOrd="0" presId="urn:microsoft.com/office/officeart/2005/8/layout/equation1"/>
    <dgm:cxn modelId="{D010658D-E5F6-4983-A1B2-31CA122A0D57}" type="presParOf" srcId="{688A0EC4-0F6D-4987-959D-CA5F27B3CF24}" destId="{41F09F99-3DCC-47E4-9188-F7D103A1F6E3}" srcOrd="6" destOrd="0" presId="urn:microsoft.com/office/officeart/2005/8/layout/equation1"/>
    <dgm:cxn modelId="{3C6341AE-0423-446F-A013-72858729AA3E}" type="presParOf" srcId="{688A0EC4-0F6D-4987-959D-CA5F27B3CF24}" destId="{F015C141-867A-4124-B290-CA1BB3474B22}" srcOrd="7" destOrd="0" presId="urn:microsoft.com/office/officeart/2005/8/layout/equation1"/>
    <dgm:cxn modelId="{E0497DF6-7B98-411C-B02B-83AD89D9A9DD}" type="presParOf" srcId="{688A0EC4-0F6D-4987-959D-CA5F27B3CF24}" destId="{6C1FFF0F-B1A4-4C41-B9D3-30452A0DFA4B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/>
      <dgm:t>
        <a:bodyPr/>
        <a:lstStyle/>
        <a:p>
          <a:pPr algn="ctr"/>
          <a:r>
            <a:rPr lang="x-none" dirty="0"/>
            <a:t>Укупни буџетски приходи и </a:t>
          </a:r>
          <a:r>
            <a:rPr lang="x-none"/>
            <a:t>примања  </a:t>
          </a:r>
          <a:r>
            <a:rPr lang="sr-Cyrl-RS">
              <a:solidFill>
                <a:schemeClr val="tx1"/>
              </a:solidFill>
            </a:rPr>
            <a:t>873.929.880</a:t>
          </a:r>
          <a:r>
            <a:rPr lang="sr-Latn-CS">
              <a:solidFill>
                <a:schemeClr val="tx1"/>
              </a:solidFill>
            </a:rPr>
            <a:t> </a:t>
          </a:r>
          <a:r>
            <a:rPr lang="x-none" dirty="0"/>
            <a:t>динара</a:t>
          </a:r>
          <a:endParaRPr lang="en-US" dirty="0"/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/>
      <dgm:spPr/>
      <dgm:t>
        <a:bodyPr/>
        <a:lstStyle/>
        <a:p>
          <a:pPr algn="ctr"/>
          <a:r>
            <a:rPr lang="x-none" dirty="0"/>
            <a:t>Приходи од  </a:t>
          </a:r>
          <a:r>
            <a:rPr lang="x-none"/>
            <a:t>пореза  </a:t>
          </a:r>
          <a:r>
            <a:rPr lang="x-none">
              <a:solidFill>
                <a:srgbClr val="FF0000"/>
              </a:solidFill>
            </a:rPr>
            <a:t>  </a:t>
          </a:r>
          <a:r>
            <a:rPr lang="x-none"/>
            <a:t>    </a:t>
          </a:r>
          <a:r>
            <a:rPr lang="sr-Cyrl-RS"/>
            <a:t>774.459.140 </a:t>
          </a:r>
          <a:r>
            <a:rPr lang="x-none"/>
            <a:t>динара</a:t>
          </a:r>
          <a:endParaRPr lang="sr-Cyrl-CS" dirty="0"/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/>
      <dgm:spPr/>
      <dgm:t>
        <a:bodyPr/>
        <a:lstStyle/>
        <a:p>
          <a:pPr algn="ctr"/>
          <a:r>
            <a:rPr lang="x-none" dirty="0"/>
            <a:t>Други </a:t>
          </a:r>
          <a:r>
            <a:rPr lang="x-none"/>
            <a:t>приходи  </a:t>
          </a:r>
          <a:r>
            <a:rPr lang="sr-Cyrl-RS"/>
            <a:t>35.550</a:t>
          </a:r>
          <a:r>
            <a:rPr lang="sr-Cyrl-RS">
              <a:solidFill>
                <a:schemeClr val="tx1"/>
              </a:solidFill>
            </a:rPr>
            <a:t>.000</a:t>
          </a:r>
          <a:r>
            <a:rPr lang="sr-Latn-CS">
              <a:solidFill>
                <a:schemeClr val="tx1"/>
              </a:solidFill>
            </a:rPr>
            <a:t> </a:t>
          </a:r>
          <a:r>
            <a:rPr lang="x-none" dirty="0"/>
            <a:t>динара</a:t>
          </a:r>
          <a:endParaRPr lang="en-US" dirty="0"/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/>
      <dgm:spPr/>
      <dgm:t>
        <a:bodyPr/>
        <a:lstStyle/>
        <a:p>
          <a:pPr algn="ctr"/>
          <a:r>
            <a:rPr lang="x-none" dirty="0"/>
            <a:t>Примања од продаје нефинансијске </a:t>
          </a:r>
          <a:r>
            <a:rPr lang="x-none"/>
            <a:t>имовине  </a:t>
          </a:r>
          <a:r>
            <a:rPr lang="sr-Cyrl-CS" dirty="0"/>
            <a:t>0</a:t>
          </a:r>
        </a:p>
        <a:p>
          <a:pPr algn="ctr"/>
          <a:r>
            <a:rPr lang="x-none"/>
            <a:t>динара</a:t>
          </a:r>
          <a:endParaRPr lang="en-US" dirty="0"/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/>
      <dgm:spPr/>
      <dgm:t>
        <a:bodyPr/>
        <a:lstStyle/>
        <a:p>
          <a:pPr algn="ctr"/>
          <a:r>
            <a:rPr lang="x-none" dirty="0"/>
            <a:t>Примања од продаје финансијске </a:t>
          </a:r>
          <a:r>
            <a:rPr lang="x-none"/>
            <a:t>имовине  </a:t>
          </a:r>
          <a:r>
            <a:rPr lang="sr-Cyrl-CS" dirty="0">
              <a:solidFill>
                <a:schemeClr val="tx1"/>
              </a:solidFill>
            </a:rPr>
            <a:t>0</a:t>
          </a:r>
          <a:r>
            <a:rPr lang="x-none">
              <a:solidFill>
                <a:schemeClr val="tx1"/>
              </a:solidFill>
            </a:rPr>
            <a:t> </a:t>
          </a:r>
          <a:r>
            <a:rPr lang="x-none" dirty="0"/>
            <a:t>динара</a:t>
          </a:r>
          <a:endParaRPr lang="en-US" dirty="0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/>
      <dgm:t>
        <a:bodyPr/>
        <a:lstStyle/>
        <a:p>
          <a:pPr algn="ctr"/>
          <a:r>
            <a:rPr lang="x-none" sz="1000" dirty="0"/>
            <a:t>Пренета средства из ранијих </a:t>
          </a:r>
          <a:r>
            <a:rPr lang="x-none" sz="1000"/>
            <a:t>година </a:t>
          </a:r>
          <a:r>
            <a:rPr lang="sr-Cyrl-RS" sz="1000"/>
            <a:t>16.429.880 </a:t>
          </a:r>
          <a:r>
            <a:rPr lang="x-none" sz="1000" dirty="0"/>
            <a:t>динара</a:t>
          </a:r>
          <a:endParaRPr lang="en-US" sz="1000" dirty="0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C1280CA1-05D1-4FC7-BA42-EB7B7DF7F9A2}">
      <dgm:prSet phldrT="[Text]"/>
      <dgm:spPr/>
      <dgm:t>
        <a:bodyPr/>
        <a:lstStyle/>
        <a:p>
          <a:pPr algn="ctr"/>
          <a:r>
            <a:rPr lang="sr-Cyrl-RS"/>
            <a:t>Комуналне таксе и накнаде 47.490.860 динара</a:t>
          </a:r>
          <a:endParaRPr lang="sr-Cyrl-CS" dirty="0"/>
        </a:p>
      </dgm:t>
    </dgm:pt>
    <dgm:pt modelId="{3C3E9090-4E0A-477E-91CC-AAFD28F778F7}" type="parTrans" cxnId="{DCA0CFA3-7F71-40CE-BC2E-C9468D27B50B}">
      <dgm:prSet/>
      <dgm:spPr/>
      <dgm:t>
        <a:bodyPr/>
        <a:lstStyle/>
        <a:p>
          <a:endParaRPr lang="en-US"/>
        </a:p>
      </dgm:t>
    </dgm:pt>
    <dgm:pt modelId="{7B8B6942-2298-44CC-A82B-37C146966B95}" type="sibTrans" cxnId="{DCA0CFA3-7F71-40CE-BC2E-C9468D27B50B}">
      <dgm:prSet/>
      <dgm:spPr/>
      <dgm:t>
        <a:bodyPr/>
        <a:lstStyle/>
        <a:p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</dgm:pt>
    <dgm:pt modelId="{AB5C5D8B-5384-47B4-A395-FF3CC3042B27}" type="pres">
      <dgm:prSet presAssocID="{C1280CA1-05D1-4FC7-BA42-EB7B7DF7F9A2}" presName="node" presStyleLbl="vennNode1" presStyleIdx="2" presStyleCnt="7">
        <dgm:presLayoutVars>
          <dgm:bulletEnabled val="1"/>
        </dgm:presLayoutVars>
      </dgm:prSet>
      <dgm:spPr/>
    </dgm:pt>
    <dgm:pt modelId="{9DDE88A7-5745-4E4F-A7A8-F71A4DA0D5F2}" type="pres">
      <dgm:prSet presAssocID="{BF71EFAE-EC9F-46E9-BD2A-1686637595DA}" presName="node" presStyleLbl="vennNode1" presStyleIdx="3" presStyleCnt="7" custRadScaleRad="100226" custRadScaleInc="-1012">
        <dgm:presLayoutVars>
          <dgm:bulletEnabled val="1"/>
        </dgm:presLayoutVars>
      </dgm:prSet>
      <dgm:spPr/>
    </dgm:pt>
    <dgm:pt modelId="{72DE4213-15E1-4436-8045-C055E8A54EDE}" type="pres">
      <dgm:prSet presAssocID="{40EF3D92-C4CB-4CBC-8AED-087234C53764}" presName="node" presStyleLbl="vennNode1" presStyleIdx="4" presStyleCnt="7">
        <dgm:presLayoutVars>
          <dgm:bulletEnabled val="1"/>
        </dgm:presLayoutVars>
      </dgm:prSet>
      <dgm:spPr/>
    </dgm:pt>
    <dgm:pt modelId="{91CFC9CD-FF79-40EF-A271-A8DBB0423AC2}" type="pres">
      <dgm:prSet presAssocID="{920F0D4F-6C4C-4BE8-9363-F48FBF034871}" presName="node" presStyleLbl="vennNode1" presStyleIdx="5" presStyleCnt="7">
        <dgm:presLayoutVars>
          <dgm:bulletEnabled val="1"/>
        </dgm:presLayoutVars>
      </dgm:prSet>
      <dgm:spPr/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59F1287B-ADB4-4FBF-8AE1-8AC5C486CF8B}" type="presOf" srcId="{C1280CA1-05D1-4FC7-BA42-EB7B7DF7F9A2}" destId="{AB5C5D8B-5384-47B4-A395-FF3CC3042B27}" srcOrd="0" destOrd="0" presId="urn:microsoft.com/office/officeart/2005/8/layout/radial3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DCA0CFA3-7F71-40CE-BC2E-C9468D27B50B}" srcId="{43275D6C-D470-4E2E-96F8-239EECE5D634}" destId="{C1280CA1-05D1-4FC7-BA42-EB7B7DF7F9A2}" srcOrd="1" destOrd="0" parTransId="{3C3E9090-4E0A-477E-91CC-AAFD28F778F7}" sibTransId="{7B8B6942-2298-44CC-A82B-37C146966B95}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13C2D299-05EE-411D-AC0B-DF7F34FEFA0F}" type="presParOf" srcId="{1FB746E2-D736-4446-8093-C865FE09A112}" destId="{AB5C5D8B-5384-47B4-A395-FF3CC3042B27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BE2A8E-285E-4C69-9BFF-CE48B252AA5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ED1A3B2-A381-4201-823D-E4B4F944886D}">
      <dgm:prSet phldrT="[Text]"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Укупни расходи и </a:t>
          </a:r>
          <a:r>
            <a:rPr lang="x-none">
              <a:solidFill>
                <a:schemeClr val="tx1"/>
              </a:solidFill>
            </a:rPr>
            <a:t>издаци </a:t>
          </a:r>
          <a:r>
            <a:rPr lang="sr-Cyrl-RS">
              <a:solidFill>
                <a:schemeClr val="tx1"/>
              </a:solidFill>
            </a:rPr>
            <a:t>873.929.880</a:t>
          </a:r>
          <a:r>
            <a:rPr lang="sr-Latn-RS">
              <a:solidFill>
                <a:schemeClr val="tx1"/>
              </a:solidFill>
            </a:rPr>
            <a:t> </a:t>
          </a:r>
          <a:r>
            <a:rPr lang="sr-Cyrl-CS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73ADFC91-EAB5-4621-8C76-D207DF7E46EB}" type="parTrans" cxnId="{28F1F12C-F4AD-4E97-81E8-8618F0209646}">
      <dgm:prSet/>
      <dgm:spPr/>
      <dgm:t>
        <a:bodyPr/>
        <a:lstStyle/>
        <a:p>
          <a:endParaRPr lang="en-US"/>
        </a:p>
      </dgm:t>
    </dgm:pt>
    <dgm:pt modelId="{BBBE51B8-3D99-4D37-A53E-85F69FB1F8D4}" type="sibTrans" cxnId="{28F1F12C-F4AD-4E97-81E8-8618F0209646}">
      <dgm:prSet/>
      <dgm:spPr/>
      <dgm:t>
        <a:bodyPr/>
        <a:lstStyle/>
        <a:p>
          <a:endParaRPr lang="en-US"/>
        </a:p>
      </dgm:t>
    </dgm:pt>
    <dgm:pt modelId="{A7091EAC-498C-4E8C-B46B-331B042A0C75}">
      <dgm:prSet phldrT="[Text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Коришћење роба и </a:t>
          </a:r>
          <a:r>
            <a:rPr lang="ru-RU">
              <a:solidFill>
                <a:schemeClr val="tx1"/>
              </a:solidFill>
            </a:rPr>
            <a:t>услуга 290.147.485 </a:t>
          </a:r>
          <a:r>
            <a:rPr lang="ru-RU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5263AC43-AEF9-405C-B9BD-C1E77733E429}" type="parTrans" cxnId="{AE26F329-897E-412E-A92A-D95A8804158B}">
      <dgm:prSet/>
      <dgm:spPr/>
      <dgm:t>
        <a:bodyPr/>
        <a:lstStyle/>
        <a:p>
          <a:endParaRPr lang="en-US"/>
        </a:p>
      </dgm:t>
    </dgm:pt>
    <dgm:pt modelId="{686A1A37-AC61-4EC6-8398-59788F898E91}" type="sibTrans" cxnId="{AE26F329-897E-412E-A92A-D95A8804158B}">
      <dgm:prSet/>
      <dgm:spPr/>
      <dgm:t>
        <a:bodyPr/>
        <a:lstStyle/>
        <a:p>
          <a:endParaRPr lang="en-US"/>
        </a:p>
      </dgm:t>
    </dgm:pt>
    <dgm:pt modelId="{7D1C9009-9B60-4C15-8E3B-F949FAB90776}">
      <dgm:prSet phldrT="[Text]" phldr="1"/>
      <dgm:spPr/>
      <dgm:t>
        <a:bodyPr/>
        <a:lstStyle/>
        <a:p>
          <a:endParaRPr lang="en-US" dirty="0"/>
        </a:p>
      </dgm:t>
    </dgm:pt>
    <dgm:pt modelId="{E75197AC-E7B0-4C26-9D1F-47E47BE7CCEF}" type="parTrans" cxnId="{4E6E6427-5348-4ECF-99CC-46CA5F3BDA5F}">
      <dgm:prSet/>
      <dgm:spPr/>
      <dgm:t>
        <a:bodyPr/>
        <a:lstStyle/>
        <a:p>
          <a:endParaRPr lang="en-US"/>
        </a:p>
      </dgm:t>
    </dgm:pt>
    <dgm:pt modelId="{9D56A871-CE7A-4922-AAF9-9D95A29D1039}" type="sibTrans" cxnId="{4E6E6427-5348-4ECF-99CC-46CA5F3BDA5F}">
      <dgm:prSet/>
      <dgm:spPr/>
      <dgm:t>
        <a:bodyPr/>
        <a:lstStyle/>
        <a:p>
          <a:endParaRPr lang="en-US"/>
        </a:p>
      </dgm:t>
    </dgm:pt>
    <dgm:pt modelId="{BEBB7508-5593-4665-86D9-67DC9EEDFE00}">
      <dgm:prSet phldrT="[Text]" phldr="1"/>
      <dgm:spPr/>
      <dgm:t>
        <a:bodyPr/>
        <a:lstStyle/>
        <a:p>
          <a:endParaRPr lang="en-US" dirty="0"/>
        </a:p>
      </dgm:t>
    </dgm:pt>
    <dgm:pt modelId="{C01D930E-241E-4B8F-9FFE-A12F23D4AE61}" type="parTrans" cxnId="{8AD44159-442C-4DEC-ACDC-2060DD6FE511}">
      <dgm:prSet/>
      <dgm:spPr/>
      <dgm:t>
        <a:bodyPr/>
        <a:lstStyle/>
        <a:p>
          <a:endParaRPr lang="en-US"/>
        </a:p>
      </dgm:t>
    </dgm:pt>
    <dgm:pt modelId="{8C2D30BC-9728-4727-AC9C-7DD1886B66DA}" type="sibTrans" cxnId="{8AD44159-442C-4DEC-ACDC-2060DD6FE511}">
      <dgm:prSet/>
      <dgm:spPr/>
      <dgm:t>
        <a:bodyPr/>
        <a:lstStyle/>
        <a:p>
          <a:endParaRPr lang="en-US"/>
        </a:p>
      </dgm:t>
    </dgm:pt>
    <dgm:pt modelId="{DC185536-47EC-480B-B419-24BC666B206E}">
      <dgm:prSet phldrT="[Text]" phldr="1"/>
      <dgm:spPr/>
      <dgm:t>
        <a:bodyPr/>
        <a:lstStyle/>
        <a:p>
          <a:endParaRPr lang="en-US" dirty="0"/>
        </a:p>
      </dgm:t>
    </dgm:pt>
    <dgm:pt modelId="{43B3845C-4A8E-4186-AC01-CB23C9CE3CE4}" type="parTrans" cxnId="{D6D3D766-AAF1-452B-B7A5-DE64D7EFBDAC}">
      <dgm:prSet/>
      <dgm:spPr/>
      <dgm:t>
        <a:bodyPr/>
        <a:lstStyle/>
        <a:p>
          <a:endParaRPr lang="en-US"/>
        </a:p>
      </dgm:t>
    </dgm:pt>
    <dgm:pt modelId="{FF327DB0-0FCC-45EC-A004-6349AB5E0A19}" type="sibTrans" cxnId="{D6D3D766-AAF1-452B-B7A5-DE64D7EFBDAC}">
      <dgm:prSet/>
      <dgm:spPr/>
      <dgm:t>
        <a:bodyPr/>
        <a:lstStyle/>
        <a:p>
          <a:endParaRPr lang="en-US"/>
        </a:p>
      </dgm:t>
    </dgm:pt>
    <dgm:pt modelId="{343B6168-99DB-4C0C-9BE7-E54D7B80C5AD}">
      <dgm:prSet phldrT="[Text]" phldr="1"/>
      <dgm:spPr/>
      <dgm:t>
        <a:bodyPr/>
        <a:lstStyle/>
        <a:p>
          <a:endParaRPr lang="en-US" dirty="0"/>
        </a:p>
      </dgm:t>
    </dgm:pt>
    <dgm:pt modelId="{6F98FC42-2370-4FD0-A627-0708511F7F32}" type="parTrans" cxnId="{3DFE3AE5-6DA5-4440-A66F-1437FD4DC5D4}">
      <dgm:prSet/>
      <dgm:spPr/>
      <dgm:t>
        <a:bodyPr/>
        <a:lstStyle/>
        <a:p>
          <a:endParaRPr lang="en-US"/>
        </a:p>
      </dgm:t>
    </dgm:pt>
    <dgm:pt modelId="{95FBDDB6-4174-4619-B543-81DEF6B7716A}" type="sibTrans" cxnId="{3DFE3AE5-6DA5-4440-A66F-1437FD4DC5D4}">
      <dgm:prSet/>
      <dgm:spPr/>
      <dgm:t>
        <a:bodyPr/>
        <a:lstStyle/>
        <a:p>
          <a:endParaRPr lang="en-US"/>
        </a:p>
      </dgm:t>
    </dgm:pt>
    <dgm:pt modelId="{AC73436A-3EE6-4AB1-8B81-F0B7414514C2}">
      <dgm:prSet phldrT="[Text]" phldr="1"/>
      <dgm:spPr/>
      <dgm:t>
        <a:bodyPr/>
        <a:lstStyle/>
        <a:p>
          <a:endParaRPr lang="en-US" dirty="0"/>
        </a:p>
      </dgm:t>
    </dgm:pt>
    <dgm:pt modelId="{67F09836-65ED-439A-8E55-BF0FF6A12BA6}" type="parTrans" cxnId="{667A6532-F93A-4FD0-BD4D-A1165020F36F}">
      <dgm:prSet/>
      <dgm:spPr/>
      <dgm:t>
        <a:bodyPr/>
        <a:lstStyle/>
        <a:p>
          <a:endParaRPr lang="en-US"/>
        </a:p>
      </dgm:t>
    </dgm:pt>
    <dgm:pt modelId="{6C19F97B-9D99-4777-817C-1695A372D4F1}" type="sibTrans" cxnId="{667A6532-F93A-4FD0-BD4D-A1165020F36F}">
      <dgm:prSet/>
      <dgm:spPr/>
      <dgm:t>
        <a:bodyPr/>
        <a:lstStyle/>
        <a:p>
          <a:endParaRPr lang="en-US"/>
        </a:p>
      </dgm:t>
    </dgm:pt>
    <dgm:pt modelId="{352A865C-AD96-4AB1-8A5C-397B7A7D9B07}">
      <dgm:prSet phldrT="[Text]" phldr="1"/>
      <dgm:spPr/>
      <dgm:t>
        <a:bodyPr/>
        <a:lstStyle/>
        <a:p>
          <a:endParaRPr lang="en-US" dirty="0"/>
        </a:p>
      </dgm:t>
    </dgm:pt>
    <dgm:pt modelId="{7EC1ADA9-9F6E-4AFC-AE86-4831D523AA38}" type="parTrans" cxnId="{464AEB83-A961-4BF3-980D-8DBCF9264695}">
      <dgm:prSet/>
      <dgm:spPr/>
      <dgm:t>
        <a:bodyPr/>
        <a:lstStyle/>
        <a:p>
          <a:endParaRPr lang="en-US"/>
        </a:p>
      </dgm:t>
    </dgm:pt>
    <dgm:pt modelId="{7473CF13-22F0-41AF-BD4E-305659448BE2}" type="sibTrans" cxnId="{464AEB83-A961-4BF3-980D-8DBCF9264695}">
      <dgm:prSet/>
      <dgm:spPr/>
      <dgm:t>
        <a:bodyPr/>
        <a:lstStyle/>
        <a:p>
          <a:endParaRPr lang="en-US"/>
        </a:p>
      </dgm:t>
    </dgm:pt>
    <dgm:pt modelId="{9C6F0069-43DC-402D-BD84-1006528FCE04}">
      <dgm:prSet/>
      <dgm:spPr/>
      <dgm:t>
        <a:bodyPr/>
        <a:lstStyle/>
        <a:p>
          <a:r>
            <a:rPr lang="x-none">
              <a:solidFill>
                <a:schemeClr val="tx1"/>
              </a:solidFill>
            </a:rPr>
            <a:t>Субвенције </a:t>
          </a:r>
          <a:r>
            <a:rPr lang="sr-Cyrl-RS">
              <a:solidFill>
                <a:schemeClr val="tx1"/>
              </a:solidFill>
            </a:rPr>
            <a:t>43.501.000 </a:t>
          </a:r>
          <a:r>
            <a:rPr lang="x-none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44D9A023-5F81-4677-8A1D-494A76B02F4A}" type="parTrans" cxnId="{A14346A8-4918-4300-9891-20568D283921}">
      <dgm:prSet/>
      <dgm:spPr/>
      <dgm:t>
        <a:bodyPr/>
        <a:lstStyle/>
        <a:p>
          <a:endParaRPr lang="en-US"/>
        </a:p>
      </dgm:t>
    </dgm:pt>
    <dgm:pt modelId="{9FF20664-3F6F-4415-8233-D443550F6854}" type="sibTrans" cxnId="{A14346A8-4918-4300-9891-20568D283921}">
      <dgm:prSet/>
      <dgm:spPr/>
      <dgm:t>
        <a:bodyPr/>
        <a:lstStyle/>
        <a:p>
          <a:endParaRPr lang="en-US"/>
        </a:p>
      </dgm:t>
    </dgm:pt>
    <dgm:pt modelId="{3641F520-BAF8-4BA4-A826-44FA753A5F4E}">
      <dgm:prSet/>
      <dgm:spPr/>
      <dgm:t>
        <a:bodyPr/>
        <a:lstStyle/>
        <a:p>
          <a:endParaRPr lang="en-US" dirty="0"/>
        </a:p>
      </dgm:t>
    </dgm:pt>
    <dgm:pt modelId="{31D6B297-275C-4FAC-A07E-4467512471AD}" type="parTrans" cxnId="{D5A26C81-B5CA-4FF9-85ED-60967857EFA6}">
      <dgm:prSet/>
      <dgm:spPr/>
      <dgm:t>
        <a:bodyPr/>
        <a:lstStyle/>
        <a:p>
          <a:endParaRPr lang="en-US"/>
        </a:p>
      </dgm:t>
    </dgm:pt>
    <dgm:pt modelId="{53B82682-8E0C-4903-98EA-36CBB0B8A63B}" type="sibTrans" cxnId="{D5A26C81-B5CA-4FF9-85ED-60967857EFA6}">
      <dgm:prSet/>
      <dgm:spPr/>
      <dgm:t>
        <a:bodyPr/>
        <a:lstStyle/>
        <a:p>
          <a:endParaRPr lang="en-US"/>
        </a:p>
      </dgm:t>
    </dgm:pt>
    <dgm:pt modelId="{3BA9396D-1753-43D3-A703-A75A7C19204B}">
      <dgm:prSet/>
      <dgm:spPr/>
      <dgm:t>
        <a:bodyPr/>
        <a:lstStyle/>
        <a:p>
          <a:endParaRPr lang="en-US" dirty="0"/>
        </a:p>
      </dgm:t>
    </dgm:pt>
    <dgm:pt modelId="{FDC0F8DA-00AF-40CD-B616-B7AA7472101C}" type="parTrans" cxnId="{4A16358E-6F75-4AC0-B6E5-E26F15B1A750}">
      <dgm:prSet/>
      <dgm:spPr/>
      <dgm:t>
        <a:bodyPr/>
        <a:lstStyle/>
        <a:p>
          <a:endParaRPr lang="en-US"/>
        </a:p>
      </dgm:t>
    </dgm:pt>
    <dgm:pt modelId="{869210E2-CDFB-49E6-A3F9-D5A55D2018F0}" type="sibTrans" cxnId="{4A16358E-6F75-4AC0-B6E5-E26F15B1A750}">
      <dgm:prSet/>
      <dgm:spPr/>
      <dgm:t>
        <a:bodyPr/>
        <a:lstStyle/>
        <a:p>
          <a:endParaRPr lang="en-US"/>
        </a:p>
      </dgm:t>
    </dgm:pt>
    <dgm:pt modelId="{C64FD589-26EA-483C-BB5E-C8324A82EAF5}">
      <dgm:prSet/>
      <dgm:spPr/>
      <dgm:t>
        <a:bodyPr/>
        <a:lstStyle/>
        <a:p>
          <a:endParaRPr lang="en-US" dirty="0"/>
        </a:p>
      </dgm:t>
    </dgm:pt>
    <dgm:pt modelId="{1E312D33-14E1-4B2B-A210-2A735401CE1C}" type="parTrans" cxnId="{B6507D96-25C4-4121-9433-2A113978B784}">
      <dgm:prSet/>
      <dgm:spPr/>
      <dgm:t>
        <a:bodyPr/>
        <a:lstStyle/>
        <a:p>
          <a:endParaRPr lang="en-US"/>
        </a:p>
      </dgm:t>
    </dgm:pt>
    <dgm:pt modelId="{46E45D53-1277-4C97-8E3B-323B4EBF62F5}" type="sibTrans" cxnId="{B6507D96-25C4-4121-9433-2A113978B784}">
      <dgm:prSet/>
      <dgm:spPr/>
      <dgm:t>
        <a:bodyPr/>
        <a:lstStyle/>
        <a:p>
          <a:endParaRPr lang="en-US"/>
        </a:p>
      </dgm:t>
    </dgm:pt>
    <dgm:pt modelId="{4746DA87-483C-4B84-9A22-BC58F96CB23A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Расходи за </a:t>
          </a:r>
          <a:r>
            <a:rPr lang="x-none">
              <a:solidFill>
                <a:schemeClr val="tx1"/>
              </a:solidFill>
            </a:rPr>
            <a:t>запослене </a:t>
          </a:r>
          <a:r>
            <a:rPr lang="sr-Cyrl-RS">
              <a:solidFill>
                <a:schemeClr val="tx1"/>
              </a:solidFill>
            </a:rPr>
            <a:t>287.242.581 </a:t>
          </a:r>
          <a:r>
            <a:rPr lang="x-none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8A92D324-8EB2-4984-ADCB-62EACF9FECFF}" type="parTrans" cxnId="{0F519843-417F-4196-AE51-1E900F71077B}">
      <dgm:prSet/>
      <dgm:spPr/>
      <dgm:t>
        <a:bodyPr/>
        <a:lstStyle/>
        <a:p>
          <a:endParaRPr lang="en-US"/>
        </a:p>
      </dgm:t>
    </dgm:pt>
    <dgm:pt modelId="{DB95B0B9-5D2D-4D1A-A4F8-70F45A0E9738}" type="sibTrans" cxnId="{0F519843-417F-4196-AE51-1E900F71077B}">
      <dgm:prSet/>
      <dgm:spPr/>
      <dgm:t>
        <a:bodyPr/>
        <a:lstStyle/>
        <a:p>
          <a:endParaRPr lang="en-US"/>
        </a:p>
      </dgm:t>
    </dgm:pt>
    <dgm:pt modelId="{8329AE49-ECD5-4C13-B90F-CA83B6E6F994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Социјална </a:t>
          </a:r>
          <a:r>
            <a:rPr lang="x-none">
              <a:solidFill>
                <a:schemeClr val="tx1"/>
              </a:solidFill>
            </a:rPr>
            <a:t>помоћ </a:t>
          </a:r>
          <a:r>
            <a:rPr lang="sr-Cyrl-RS">
              <a:solidFill>
                <a:schemeClr val="tx1"/>
              </a:solidFill>
            </a:rPr>
            <a:t>54.276.284 </a:t>
          </a:r>
          <a:r>
            <a:rPr lang="x-none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6A3537F1-6C7A-4D5E-9BC9-14D14BE7BA95}" type="parTrans" cxnId="{47BC94C2-46D4-453B-A292-6076A9F8EE3B}">
      <dgm:prSet/>
      <dgm:spPr/>
      <dgm:t>
        <a:bodyPr/>
        <a:lstStyle/>
        <a:p>
          <a:endParaRPr lang="en-US"/>
        </a:p>
      </dgm:t>
    </dgm:pt>
    <dgm:pt modelId="{9CB0C477-89B3-4058-B341-9FC9F0AB6BB2}" type="sibTrans" cxnId="{47BC94C2-46D4-453B-A292-6076A9F8EE3B}">
      <dgm:prSet/>
      <dgm:spPr/>
      <dgm:t>
        <a:bodyPr/>
        <a:lstStyle/>
        <a:p>
          <a:endParaRPr lang="en-US"/>
        </a:p>
      </dgm:t>
    </dgm:pt>
    <dgm:pt modelId="{3FA5C700-C8EE-4CAC-8DA0-0BA7CA952C72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Дотације и </a:t>
          </a:r>
          <a:r>
            <a:rPr lang="x-none">
              <a:solidFill>
                <a:schemeClr val="tx1"/>
              </a:solidFill>
            </a:rPr>
            <a:t>трансфери </a:t>
          </a:r>
          <a:r>
            <a:rPr lang="sr-Cyrl-RS">
              <a:solidFill>
                <a:schemeClr val="tx1"/>
              </a:solidFill>
            </a:rPr>
            <a:t>13.952.657</a:t>
          </a:r>
          <a:r>
            <a:rPr lang="sr-Latn-RS">
              <a:solidFill>
                <a:schemeClr val="tx1"/>
              </a:solidFill>
            </a:rPr>
            <a:t> </a:t>
          </a:r>
          <a:r>
            <a:rPr lang="x-none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6970CC38-AACF-4350-BF4D-BD796B05B1FA}" type="parTrans" cxnId="{3BA8FFD8-B6F3-4518-99B6-8F25F307CF52}">
      <dgm:prSet/>
      <dgm:spPr/>
      <dgm:t>
        <a:bodyPr/>
        <a:lstStyle/>
        <a:p>
          <a:endParaRPr lang="en-US"/>
        </a:p>
      </dgm:t>
    </dgm:pt>
    <dgm:pt modelId="{61B610E5-4DC8-4394-A22C-5BBE6CDEE232}" type="sibTrans" cxnId="{3BA8FFD8-B6F3-4518-99B6-8F25F307CF52}">
      <dgm:prSet/>
      <dgm:spPr/>
      <dgm:t>
        <a:bodyPr/>
        <a:lstStyle/>
        <a:p>
          <a:endParaRPr lang="en-US"/>
        </a:p>
      </dgm:t>
    </dgm:pt>
    <dgm:pt modelId="{ED01A515-5448-4A3E-A2EC-575448D0F5AA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Остали </a:t>
          </a:r>
          <a:r>
            <a:rPr lang="x-none">
              <a:solidFill>
                <a:schemeClr val="tx1"/>
              </a:solidFill>
            </a:rPr>
            <a:t>расходи </a:t>
          </a:r>
          <a:r>
            <a:rPr lang="sr-Cyrl-RS">
              <a:solidFill>
                <a:schemeClr val="tx1"/>
              </a:solidFill>
            </a:rPr>
            <a:t>104.550.282</a:t>
          </a:r>
          <a:r>
            <a:rPr lang="sr-Latn-CS">
              <a:solidFill>
                <a:schemeClr val="tx1"/>
              </a:solidFill>
            </a:rPr>
            <a:t> </a:t>
          </a:r>
          <a:r>
            <a:rPr lang="x-none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3C8BC949-583D-42C4-9E18-497A2FA6C1D3}" type="parTrans" cxnId="{30638209-A4D1-4BFE-943D-C66C72DB50AF}">
      <dgm:prSet/>
      <dgm:spPr/>
      <dgm:t>
        <a:bodyPr/>
        <a:lstStyle/>
        <a:p>
          <a:endParaRPr lang="en-US"/>
        </a:p>
      </dgm:t>
    </dgm:pt>
    <dgm:pt modelId="{B658162B-CA61-458F-8F17-E18D499D4DE8}" type="sibTrans" cxnId="{30638209-A4D1-4BFE-943D-C66C72DB50AF}">
      <dgm:prSet/>
      <dgm:spPr/>
      <dgm:t>
        <a:bodyPr/>
        <a:lstStyle/>
        <a:p>
          <a:endParaRPr lang="en-US"/>
        </a:p>
      </dgm:t>
    </dgm:pt>
    <dgm:pt modelId="{AE26BF5A-34A6-4192-8BEA-D9ECFB941642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Средства </a:t>
          </a:r>
          <a:r>
            <a:rPr lang="x-none">
              <a:solidFill>
                <a:schemeClr val="tx1"/>
              </a:solidFill>
            </a:rPr>
            <a:t>резерве </a:t>
          </a:r>
          <a:r>
            <a:rPr lang="sr-Cyrl-RS">
              <a:solidFill>
                <a:schemeClr val="tx1"/>
              </a:solidFill>
            </a:rPr>
            <a:t>3.300.000</a:t>
          </a:r>
          <a:r>
            <a:rPr lang="sr-Cyrl-CS">
              <a:solidFill>
                <a:schemeClr val="tx1"/>
              </a:solidFill>
            </a:rPr>
            <a:t> </a:t>
          </a:r>
          <a:r>
            <a:rPr lang="sr-Cyrl-CS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053AEA0B-0F73-4DAC-9295-FCA55D0C5C5A}" type="parTrans" cxnId="{C2BA2E7D-A4DC-497F-82AA-B05171512E7B}">
      <dgm:prSet/>
      <dgm:spPr/>
      <dgm:t>
        <a:bodyPr/>
        <a:lstStyle/>
        <a:p>
          <a:endParaRPr lang="en-US"/>
        </a:p>
      </dgm:t>
    </dgm:pt>
    <dgm:pt modelId="{F67939D1-3ADF-4276-A6FA-0083CE5DA4FA}" type="sibTrans" cxnId="{C2BA2E7D-A4DC-497F-82AA-B05171512E7B}">
      <dgm:prSet/>
      <dgm:spPr/>
      <dgm:t>
        <a:bodyPr/>
        <a:lstStyle/>
        <a:p>
          <a:endParaRPr lang="en-US"/>
        </a:p>
      </dgm:t>
    </dgm:pt>
    <dgm:pt modelId="{FE66E625-7B9A-44EE-9D6E-5CA09F6A932B}">
      <dgm:prSet/>
      <dgm:spPr/>
      <dgm:t>
        <a:bodyPr/>
        <a:lstStyle/>
        <a:p>
          <a:r>
            <a:rPr lang="x-none" dirty="0">
              <a:solidFill>
                <a:schemeClr val="tx1"/>
              </a:solidFill>
            </a:rPr>
            <a:t>Капитални </a:t>
          </a:r>
          <a:r>
            <a:rPr lang="x-none">
              <a:solidFill>
                <a:schemeClr val="tx1"/>
              </a:solidFill>
            </a:rPr>
            <a:t>издаци </a:t>
          </a:r>
          <a:r>
            <a:rPr lang="sr-Cyrl-RS">
              <a:solidFill>
                <a:schemeClr val="tx1"/>
              </a:solidFill>
            </a:rPr>
            <a:t>76.959.591</a:t>
          </a:r>
          <a:r>
            <a:rPr lang="sr-Cyrl-CS">
              <a:solidFill>
                <a:schemeClr val="tx1"/>
              </a:solidFill>
            </a:rPr>
            <a:t> </a:t>
          </a:r>
          <a:r>
            <a:rPr lang="x-none" dirty="0">
              <a:solidFill>
                <a:schemeClr val="tx1"/>
              </a:solidFill>
            </a:rPr>
            <a:t>динара</a:t>
          </a:r>
          <a:endParaRPr lang="en-US" dirty="0">
            <a:solidFill>
              <a:schemeClr val="tx1"/>
            </a:solidFill>
          </a:endParaRPr>
        </a:p>
      </dgm:t>
    </dgm:pt>
    <dgm:pt modelId="{806A1363-919C-4B82-B5D9-EFEF6FEFDF0E}" type="parTrans" cxnId="{5E203DC8-3096-4FA6-B743-29153604001C}">
      <dgm:prSet/>
      <dgm:spPr/>
      <dgm:t>
        <a:bodyPr/>
        <a:lstStyle/>
        <a:p>
          <a:endParaRPr lang="sr-Latn-CS"/>
        </a:p>
      </dgm:t>
    </dgm:pt>
    <dgm:pt modelId="{D2208C1F-5DB4-448E-841D-7D3B8039EEAB}" type="sibTrans" cxnId="{5E203DC8-3096-4FA6-B743-29153604001C}">
      <dgm:prSet/>
      <dgm:spPr/>
      <dgm:t>
        <a:bodyPr/>
        <a:lstStyle/>
        <a:p>
          <a:endParaRPr lang="sr-Latn-CS"/>
        </a:p>
      </dgm:t>
    </dgm:pt>
    <dgm:pt modelId="{594ABB9B-8293-4015-9285-AFF7BC72B9DE}">
      <dgm:prSet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027ECC61-146E-44B7-A632-ED909CEDC426}" type="parTrans" cxnId="{A62E9D26-46FE-4B2B-9EF9-D243CA1FD354}">
      <dgm:prSet/>
      <dgm:spPr/>
      <dgm:t>
        <a:bodyPr/>
        <a:lstStyle/>
        <a:p>
          <a:endParaRPr lang="en-US"/>
        </a:p>
      </dgm:t>
    </dgm:pt>
    <dgm:pt modelId="{875B4AF3-C9A9-4BF9-9FF1-11561507706D}" type="sibTrans" cxnId="{A62E9D26-46FE-4B2B-9EF9-D243CA1FD354}">
      <dgm:prSet/>
      <dgm:spPr/>
      <dgm:t>
        <a:bodyPr/>
        <a:lstStyle/>
        <a:p>
          <a:endParaRPr lang="en-US"/>
        </a:p>
      </dgm:t>
    </dgm:pt>
    <dgm:pt modelId="{F4B68BA8-694B-4B7F-8215-68903FFCD2D7}" type="pres">
      <dgm:prSet presAssocID="{B1BE2A8E-285E-4C69-9BFF-CE48B252AA5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59436B1-B652-4794-B4F4-4850647DACEB}" type="pres">
      <dgm:prSet presAssocID="{9ED1A3B2-A381-4201-823D-E4B4F944886D}" presName="centerShape" presStyleLbl="node0" presStyleIdx="0" presStyleCnt="1" custScaleX="131723" custScaleY="134986" custLinFactNeighborX="-1009" custLinFactNeighborY="-1327"/>
      <dgm:spPr/>
    </dgm:pt>
    <dgm:pt modelId="{73F305AC-CFDC-45B1-8AB8-6FABD1C99179}" type="pres">
      <dgm:prSet presAssocID="{A7091EAC-498C-4E8C-B46B-331B042A0C75}" presName="node" presStyleLbl="node1" presStyleIdx="0" presStyleCnt="8" custScaleX="141131" custScaleY="140917">
        <dgm:presLayoutVars>
          <dgm:bulletEnabled val="1"/>
        </dgm:presLayoutVars>
      </dgm:prSet>
      <dgm:spPr/>
    </dgm:pt>
    <dgm:pt modelId="{DA491651-56D0-404C-82B0-25ACBF882A98}" type="pres">
      <dgm:prSet presAssocID="{A7091EAC-498C-4E8C-B46B-331B042A0C75}" presName="dummy" presStyleCnt="0"/>
      <dgm:spPr/>
    </dgm:pt>
    <dgm:pt modelId="{44C62812-7B8C-4DB2-9C0D-14651D9AFC46}" type="pres">
      <dgm:prSet presAssocID="{686A1A37-AC61-4EC6-8398-59788F898E91}" presName="sibTrans" presStyleLbl="sibTrans2D1" presStyleIdx="0" presStyleCnt="8"/>
      <dgm:spPr/>
    </dgm:pt>
    <dgm:pt modelId="{A14630AA-C1BD-4A7E-B665-0A7C9B6C19C9}" type="pres">
      <dgm:prSet presAssocID="{3FA5C700-C8EE-4CAC-8DA0-0BA7CA952C72}" presName="node" presStyleLbl="node1" presStyleIdx="1" presStyleCnt="8" custScaleX="131953" custScaleY="129967">
        <dgm:presLayoutVars>
          <dgm:bulletEnabled val="1"/>
        </dgm:presLayoutVars>
      </dgm:prSet>
      <dgm:spPr/>
    </dgm:pt>
    <dgm:pt modelId="{B3474404-DEC3-43DE-B1B0-FCCBA45B0B53}" type="pres">
      <dgm:prSet presAssocID="{3FA5C700-C8EE-4CAC-8DA0-0BA7CA952C72}" presName="dummy" presStyleCnt="0"/>
      <dgm:spPr/>
    </dgm:pt>
    <dgm:pt modelId="{5D42F3FF-3AAD-4819-B004-ADDCB69227EB}" type="pres">
      <dgm:prSet presAssocID="{61B610E5-4DC8-4394-A22C-5BBE6CDEE232}" presName="sibTrans" presStyleLbl="sibTrans2D1" presStyleIdx="1" presStyleCnt="8"/>
      <dgm:spPr/>
    </dgm:pt>
    <dgm:pt modelId="{E43F7264-94BE-4E7E-8A98-A0D70BB3AF06}" type="pres">
      <dgm:prSet presAssocID="{4746DA87-483C-4B84-9A22-BC58F96CB23A}" presName="node" presStyleLbl="node1" presStyleIdx="2" presStyleCnt="8" custScaleX="121003" custScaleY="119208">
        <dgm:presLayoutVars>
          <dgm:bulletEnabled val="1"/>
        </dgm:presLayoutVars>
      </dgm:prSet>
      <dgm:spPr/>
    </dgm:pt>
    <dgm:pt modelId="{931EF9CE-45BC-491C-9A74-72874D860E58}" type="pres">
      <dgm:prSet presAssocID="{4746DA87-483C-4B84-9A22-BC58F96CB23A}" presName="dummy" presStyleCnt="0"/>
      <dgm:spPr/>
    </dgm:pt>
    <dgm:pt modelId="{19B05264-FBF1-4254-AA6E-8DA1048C9EC5}" type="pres">
      <dgm:prSet presAssocID="{DB95B0B9-5D2D-4D1A-A4F8-70F45A0E9738}" presName="sibTrans" presStyleLbl="sibTrans2D1" presStyleIdx="2" presStyleCnt="8"/>
      <dgm:spPr/>
    </dgm:pt>
    <dgm:pt modelId="{115526CD-270E-4C52-A164-15F2B6F9FE39}" type="pres">
      <dgm:prSet presAssocID="{8329AE49-ECD5-4C13-B90F-CA83B6E6F994}" presName="node" presStyleLbl="node1" presStyleIdx="3" presStyleCnt="8" custScaleX="120594" custScaleY="116316">
        <dgm:presLayoutVars>
          <dgm:bulletEnabled val="1"/>
        </dgm:presLayoutVars>
      </dgm:prSet>
      <dgm:spPr/>
    </dgm:pt>
    <dgm:pt modelId="{E442822E-2282-4D84-AEA3-97E5D7F5026E}" type="pres">
      <dgm:prSet presAssocID="{8329AE49-ECD5-4C13-B90F-CA83B6E6F994}" presName="dummy" presStyleCnt="0"/>
      <dgm:spPr/>
    </dgm:pt>
    <dgm:pt modelId="{1EBC4AA2-7966-4002-8CE2-7479E65C1C79}" type="pres">
      <dgm:prSet presAssocID="{9CB0C477-89B3-4058-B341-9FC9F0AB6BB2}" presName="sibTrans" presStyleLbl="sibTrans2D1" presStyleIdx="3" presStyleCnt="8"/>
      <dgm:spPr/>
    </dgm:pt>
    <dgm:pt modelId="{5101AD7C-EA94-402A-A388-0FD916639D60}" type="pres">
      <dgm:prSet presAssocID="{9C6F0069-43DC-402D-BD84-1006528FCE04}" presName="node" presStyleLbl="node1" presStyleIdx="4" presStyleCnt="8" custScaleX="117384" custScaleY="118966" custRadScaleRad="98874" custRadScaleInc="-5820">
        <dgm:presLayoutVars>
          <dgm:bulletEnabled val="1"/>
        </dgm:presLayoutVars>
      </dgm:prSet>
      <dgm:spPr/>
    </dgm:pt>
    <dgm:pt modelId="{97296767-E761-4683-B475-54E34622C9C1}" type="pres">
      <dgm:prSet presAssocID="{9C6F0069-43DC-402D-BD84-1006528FCE04}" presName="dummy" presStyleCnt="0"/>
      <dgm:spPr/>
    </dgm:pt>
    <dgm:pt modelId="{FC9B55A0-D6BC-47A3-92D9-CF0D462CBA3E}" type="pres">
      <dgm:prSet presAssocID="{9FF20664-3F6F-4415-8233-D443550F6854}" presName="sibTrans" presStyleLbl="sibTrans2D1" presStyleIdx="4" presStyleCnt="8"/>
      <dgm:spPr/>
    </dgm:pt>
    <dgm:pt modelId="{D19ADD6D-9F0A-4766-B637-BB2D5495A9BB}" type="pres">
      <dgm:prSet presAssocID="{ED01A515-5448-4A3E-A2EC-575448D0F5AA}" presName="node" presStyleLbl="node1" presStyleIdx="5" presStyleCnt="8" custScaleX="113767" custScaleY="116316">
        <dgm:presLayoutVars>
          <dgm:bulletEnabled val="1"/>
        </dgm:presLayoutVars>
      </dgm:prSet>
      <dgm:spPr/>
    </dgm:pt>
    <dgm:pt modelId="{CB9DB137-9ACF-4A5D-915D-C6DEF62C671A}" type="pres">
      <dgm:prSet presAssocID="{ED01A515-5448-4A3E-A2EC-575448D0F5AA}" presName="dummy" presStyleCnt="0"/>
      <dgm:spPr/>
    </dgm:pt>
    <dgm:pt modelId="{84EFD8D8-F116-4363-8F07-0BDD118D8287}" type="pres">
      <dgm:prSet presAssocID="{B658162B-CA61-458F-8F17-E18D499D4DE8}" presName="sibTrans" presStyleLbl="sibTrans2D1" presStyleIdx="5" presStyleCnt="8"/>
      <dgm:spPr/>
    </dgm:pt>
    <dgm:pt modelId="{4F05B281-B6DB-45BB-A427-1BF92AADC139}" type="pres">
      <dgm:prSet presAssocID="{AE26BF5A-34A6-4192-8BEA-D9ECFB941642}" presName="node" presStyleLbl="node1" presStyleIdx="6" presStyleCnt="8" custScaleX="112359" custScaleY="125494">
        <dgm:presLayoutVars>
          <dgm:bulletEnabled val="1"/>
        </dgm:presLayoutVars>
      </dgm:prSet>
      <dgm:spPr/>
    </dgm:pt>
    <dgm:pt modelId="{FEDFE719-4F44-4DDA-B702-82A372856A51}" type="pres">
      <dgm:prSet presAssocID="{AE26BF5A-34A6-4192-8BEA-D9ECFB941642}" presName="dummy" presStyleCnt="0"/>
      <dgm:spPr/>
    </dgm:pt>
    <dgm:pt modelId="{C0575E5C-DEAA-49FF-9C6A-0DF4C03D040D}" type="pres">
      <dgm:prSet presAssocID="{F67939D1-3ADF-4276-A6FA-0083CE5DA4FA}" presName="sibTrans" presStyleLbl="sibTrans2D1" presStyleIdx="6" presStyleCnt="8"/>
      <dgm:spPr/>
    </dgm:pt>
    <dgm:pt modelId="{864DC4FC-C9CD-40B2-A09C-F0688C2F9864}" type="pres">
      <dgm:prSet presAssocID="{FE66E625-7B9A-44EE-9D6E-5CA09F6A932B}" presName="node" presStyleLbl="node1" presStyleIdx="7" presStyleCnt="8">
        <dgm:presLayoutVars>
          <dgm:bulletEnabled val="1"/>
        </dgm:presLayoutVars>
      </dgm:prSet>
      <dgm:spPr/>
    </dgm:pt>
    <dgm:pt modelId="{A044FD5C-85B8-4F86-B7CE-54D8D2896FC7}" type="pres">
      <dgm:prSet presAssocID="{FE66E625-7B9A-44EE-9D6E-5CA09F6A932B}" presName="dummy" presStyleCnt="0"/>
      <dgm:spPr/>
    </dgm:pt>
    <dgm:pt modelId="{2519F9F9-B552-44CB-B44F-7185806E75FD}" type="pres">
      <dgm:prSet presAssocID="{D2208C1F-5DB4-448E-841D-7D3B8039EEAB}" presName="sibTrans" presStyleLbl="sibTrans2D1" presStyleIdx="7" presStyleCnt="8"/>
      <dgm:spPr/>
    </dgm:pt>
  </dgm:ptLst>
  <dgm:cxnLst>
    <dgm:cxn modelId="{30638209-A4D1-4BFE-943D-C66C72DB50AF}" srcId="{9ED1A3B2-A381-4201-823D-E4B4F944886D}" destId="{ED01A515-5448-4A3E-A2EC-575448D0F5AA}" srcOrd="5" destOrd="0" parTransId="{3C8BC949-583D-42C4-9E18-497A2FA6C1D3}" sibTransId="{B658162B-CA61-458F-8F17-E18D499D4DE8}"/>
    <dgm:cxn modelId="{5EC1D513-D8D4-45F0-8AFD-7633B3DF7A52}" type="presOf" srcId="{4746DA87-483C-4B84-9A22-BC58F96CB23A}" destId="{E43F7264-94BE-4E7E-8A98-A0D70BB3AF06}" srcOrd="0" destOrd="0" presId="urn:microsoft.com/office/officeart/2005/8/layout/radial6"/>
    <dgm:cxn modelId="{57289D19-F335-4D68-AC7E-5582D07598B2}" type="presOf" srcId="{9FF20664-3F6F-4415-8233-D443550F6854}" destId="{FC9B55A0-D6BC-47A3-92D9-CF0D462CBA3E}" srcOrd="0" destOrd="0" presId="urn:microsoft.com/office/officeart/2005/8/layout/radial6"/>
    <dgm:cxn modelId="{4E693A1F-A818-494A-9191-6DDA96FF0598}" type="presOf" srcId="{A7091EAC-498C-4E8C-B46B-331B042A0C75}" destId="{73F305AC-CFDC-45B1-8AB8-6FABD1C99179}" srcOrd="0" destOrd="0" presId="urn:microsoft.com/office/officeart/2005/8/layout/radial6"/>
    <dgm:cxn modelId="{5C9EFB21-D730-469F-BCC2-6ADA252CF713}" type="presOf" srcId="{B658162B-CA61-458F-8F17-E18D499D4DE8}" destId="{84EFD8D8-F116-4363-8F07-0BDD118D8287}" srcOrd="0" destOrd="0" presId="urn:microsoft.com/office/officeart/2005/8/layout/radial6"/>
    <dgm:cxn modelId="{C11E6F22-FD2F-49D2-BD48-3542B5EC8C51}" type="presOf" srcId="{F67939D1-3ADF-4276-A6FA-0083CE5DA4FA}" destId="{C0575E5C-DEAA-49FF-9C6A-0DF4C03D040D}" srcOrd="0" destOrd="0" presId="urn:microsoft.com/office/officeart/2005/8/layout/radial6"/>
    <dgm:cxn modelId="{A62E9D26-46FE-4B2B-9EF9-D243CA1FD354}" srcId="{B1BE2A8E-285E-4C69-9BFF-CE48B252AA50}" destId="{594ABB9B-8293-4015-9285-AFF7BC72B9DE}" srcOrd="1" destOrd="0" parTransId="{027ECC61-146E-44B7-A632-ED909CEDC426}" sibTransId="{875B4AF3-C9A9-4BF9-9FF1-11561507706D}"/>
    <dgm:cxn modelId="{4E6E6427-5348-4ECF-99CC-46CA5F3BDA5F}" srcId="{B1BE2A8E-285E-4C69-9BFF-CE48B252AA50}" destId="{7D1C9009-9B60-4C15-8E3B-F949FAB90776}" srcOrd="5" destOrd="0" parTransId="{E75197AC-E7B0-4C26-9D1F-47E47BE7CCEF}" sibTransId="{9D56A871-CE7A-4922-AAF9-9D95A29D1039}"/>
    <dgm:cxn modelId="{FCCD6129-1EC0-448C-BF7A-51C6647345E8}" type="presOf" srcId="{ED01A515-5448-4A3E-A2EC-575448D0F5AA}" destId="{D19ADD6D-9F0A-4766-B637-BB2D5495A9BB}" srcOrd="0" destOrd="0" presId="urn:microsoft.com/office/officeart/2005/8/layout/radial6"/>
    <dgm:cxn modelId="{AE26F329-897E-412E-A92A-D95A8804158B}" srcId="{9ED1A3B2-A381-4201-823D-E4B4F944886D}" destId="{A7091EAC-498C-4E8C-B46B-331B042A0C75}" srcOrd="0" destOrd="0" parTransId="{5263AC43-AEF9-405C-B9BD-C1E77733E429}" sibTransId="{686A1A37-AC61-4EC6-8398-59788F898E91}"/>
    <dgm:cxn modelId="{D9AC742A-917E-4818-8C2B-93B8B4D0D262}" type="presOf" srcId="{AE26BF5A-34A6-4192-8BEA-D9ECFB941642}" destId="{4F05B281-B6DB-45BB-A427-1BF92AADC139}" srcOrd="0" destOrd="0" presId="urn:microsoft.com/office/officeart/2005/8/layout/radial6"/>
    <dgm:cxn modelId="{28F1F12C-F4AD-4E97-81E8-8618F0209646}" srcId="{B1BE2A8E-285E-4C69-9BFF-CE48B252AA50}" destId="{9ED1A3B2-A381-4201-823D-E4B4F944886D}" srcOrd="0" destOrd="0" parTransId="{73ADFC91-EAB5-4621-8C76-D207DF7E46EB}" sibTransId="{BBBE51B8-3D99-4D37-A53E-85F69FB1F8D4}"/>
    <dgm:cxn modelId="{667A6532-F93A-4FD0-BD4D-A1165020F36F}" srcId="{343B6168-99DB-4C0C-9BE7-E54D7B80C5AD}" destId="{AC73436A-3EE6-4AB1-8B81-F0B7414514C2}" srcOrd="0" destOrd="0" parTransId="{67F09836-65ED-439A-8E55-BF0FF6A12BA6}" sibTransId="{6C19F97B-9D99-4777-817C-1695A372D4F1}"/>
    <dgm:cxn modelId="{3EF3403C-A42B-483C-89B0-BC54F70E5592}" type="presOf" srcId="{9ED1A3B2-A381-4201-823D-E4B4F944886D}" destId="{E59436B1-B652-4794-B4F4-4850647DACEB}" srcOrd="0" destOrd="0" presId="urn:microsoft.com/office/officeart/2005/8/layout/radial6"/>
    <dgm:cxn modelId="{0F519843-417F-4196-AE51-1E900F71077B}" srcId="{9ED1A3B2-A381-4201-823D-E4B4F944886D}" destId="{4746DA87-483C-4B84-9A22-BC58F96CB23A}" srcOrd="2" destOrd="0" parTransId="{8A92D324-8EB2-4984-ADCB-62EACF9FECFF}" sibTransId="{DB95B0B9-5D2D-4D1A-A4F8-70F45A0E9738}"/>
    <dgm:cxn modelId="{D6D3D766-AAF1-452B-B7A5-DE64D7EFBDAC}" srcId="{7D1C9009-9B60-4C15-8E3B-F949FAB90776}" destId="{DC185536-47EC-480B-B419-24BC666B206E}" srcOrd="1" destOrd="0" parTransId="{43B3845C-4A8E-4186-AC01-CB23C9CE3CE4}" sibTransId="{FF327DB0-0FCC-45EC-A004-6349AB5E0A19}"/>
    <dgm:cxn modelId="{8AD44159-442C-4DEC-ACDC-2060DD6FE511}" srcId="{7D1C9009-9B60-4C15-8E3B-F949FAB90776}" destId="{BEBB7508-5593-4665-86D9-67DC9EEDFE00}" srcOrd="0" destOrd="0" parTransId="{C01D930E-241E-4B8F-9FFE-A12F23D4AE61}" sibTransId="{8C2D30BC-9728-4727-AC9C-7DD1886B66DA}"/>
    <dgm:cxn modelId="{C2BA2E7D-A4DC-497F-82AA-B05171512E7B}" srcId="{9ED1A3B2-A381-4201-823D-E4B4F944886D}" destId="{AE26BF5A-34A6-4192-8BEA-D9ECFB941642}" srcOrd="6" destOrd="0" parTransId="{053AEA0B-0F73-4DAC-9295-FCA55D0C5C5A}" sibTransId="{F67939D1-3ADF-4276-A6FA-0083CE5DA4FA}"/>
    <dgm:cxn modelId="{D5A26C81-B5CA-4FF9-85ED-60967857EFA6}" srcId="{B1BE2A8E-285E-4C69-9BFF-CE48B252AA50}" destId="{3641F520-BAF8-4BA4-A826-44FA753A5F4E}" srcOrd="4" destOrd="0" parTransId="{31D6B297-275C-4FAC-A07E-4467512471AD}" sibTransId="{53B82682-8E0C-4903-98EA-36CBB0B8A63B}"/>
    <dgm:cxn modelId="{464AEB83-A961-4BF3-980D-8DBCF9264695}" srcId="{343B6168-99DB-4C0C-9BE7-E54D7B80C5AD}" destId="{352A865C-AD96-4AB1-8A5C-397B7A7D9B07}" srcOrd="1" destOrd="0" parTransId="{7EC1ADA9-9F6E-4AFC-AE86-4831D523AA38}" sibTransId="{7473CF13-22F0-41AF-BD4E-305659448BE2}"/>
    <dgm:cxn modelId="{4A16358E-6F75-4AC0-B6E5-E26F15B1A750}" srcId="{B1BE2A8E-285E-4C69-9BFF-CE48B252AA50}" destId="{3BA9396D-1753-43D3-A703-A75A7C19204B}" srcOrd="2" destOrd="0" parTransId="{FDC0F8DA-00AF-40CD-B616-B7AA7472101C}" sibTransId="{869210E2-CDFB-49E6-A3F9-D5A55D2018F0}"/>
    <dgm:cxn modelId="{BD8B088F-38DD-4C61-9C7F-39D38AF469D9}" type="presOf" srcId="{DB95B0B9-5D2D-4D1A-A4F8-70F45A0E9738}" destId="{19B05264-FBF1-4254-AA6E-8DA1048C9EC5}" srcOrd="0" destOrd="0" presId="urn:microsoft.com/office/officeart/2005/8/layout/radial6"/>
    <dgm:cxn modelId="{B6507D96-25C4-4121-9433-2A113978B784}" srcId="{B1BE2A8E-285E-4C69-9BFF-CE48B252AA50}" destId="{C64FD589-26EA-483C-BB5E-C8324A82EAF5}" srcOrd="3" destOrd="0" parTransId="{1E312D33-14E1-4B2B-A210-2A735401CE1C}" sibTransId="{46E45D53-1277-4C97-8E3B-323B4EBF62F5}"/>
    <dgm:cxn modelId="{3D4446A0-0C5B-406D-BF93-DD2292E4F953}" type="presOf" srcId="{FE66E625-7B9A-44EE-9D6E-5CA09F6A932B}" destId="{864DC4FC-C9CD-40B2-A09C-F0688C2F9864}" srcOrd="0" destOrd="0" presId="urn:microsoft.com/office/officeart/2005/8/layout/radial6"/>
    <dgm:cxn modelId="{A14346A8-4918-4300-9891-20568D283921}" srcId="{9ED1A3B2-A381-4201-823D-E4B4F944886D}" destId="{9C6F0069-43DC-402D-BD84-1006528FCE04}" srcOrd="4" destOrd="0" parTransId="{44D9A023-5F81-4677-8A1D-494A76B02F4A}" sibTransId="{9FF20664-3F6F-4415-8233-D443550F6854}"/>
    <dgm:cxn modelId="{AF333ABE-6D5B-4845-91C6-0C3A13CCB688}" type="presOf" srcId="{8329AE49-ECD5-4C13-B90F-CA83B6E6F994}" destId="{115526CD-270E-4C52-A164-15F2B6F9FE39}" srcOrd="0" destOrd="0" presId="urn:microsoft.com/office/officeart/2005/8/layout/radial6"/>
    <dgm:cxn modelId="{6AD463C1-088C-44BE-8C34-750F20CE8DA0}" type="presOf" srcId="{3FA5C700-C8EE-4CAC-8DA0-0BA7CA952C72}" destId="{A14630AA-C1BD-4A7E-B665-0A7C9B6C19C9}" srcOrd="0" destOrd="0" presId="urn:microsoft.com/office/officeart/2005/8/layout/radial6"/>
    <dgm:cxn modelId="{47BC94C2-46D4-453B-A292-6076A9F8EE3B}" srcId="{9ED1A3B2-A381-4201-823D-E4B4F944886D}" destId="{8329AE49-ECD5-4C13-B90F-CA83B6E6F994}" srcOrd="3" destOrd="0" parTransId="{6A3537F1-6C7A-4D5E-9BC9-14D14BE7BA95}" sibTransId="{9CB0C477-89B3-4058-B341-9FC9F0AB6BB2}"/>
    <dgm:cxn modelId="{72296EC6-30E9-4045-9749-6D9597685954}" type="presOf" srcId="{D2208C1F-5DB4-448E-841D-7D3B8039EEAB}" destId="{2519F9F9-B552-44CB-B44F-7185806E75FD}" srcOrd="0" destOrd="0" presId="urn:microsoft.com/office/officeart/2005/8/layout/radial6"/>
    <dgm:cxn modelId="{5E203DC8-3096-4FA6-B743-29153604001C}" srcId="{9ED1A3B2-A381-4201-823D-E4B4F944886D}" destId="{FE66E625-7B9A-44EE-9D6E-5CA09F6A932B}" srcOrd="7" destOrd="0" parTransId="{806A1363-919C-4B82-B5D9-EFEF6FEFDF0E}" sibTransId="{D2208C1F-5DB4-448E-841D-7D3B8039EEAB}"/>
    <dgm:cxn modelId="{DA7610CE-0D19-48FA-ADF1-4992EAE53341}" type="presOf" srcId="{9CB0C477-89B3-4058-B341-9FC9F0AB6BB2}" destId="{1EBC4AA2-7966-4002-8CE2-7479E65C1C79}" srcOrd="0" destOrd="0" presId="urn:microsoft.com/office/officeart/2005/8/layout/radial6"/>
    <dgm:cxn modelId="{3BA8FFD8-B6F3-4518-99B6-8F25F307CF52}" srcId="{9ED1A3B2-A381-4201-823D-E4B4F944886D}" destId="{3FA5C700-C8EE-4CAC-8DA0-0BA7CA952C72}" srcOrd="1" destOrd="0" parTransId="{6970CC38-AACF-4350-BF4D-BD796B05B1FA}" sibTransId="{61B610E5-4DC8-4394-A22C-5BBE6CDEE232}"/>
    <dgm:cxn modelId="{3DFE3AE5-6DA5-4440-A66F-1437FD4DC5D4}" srcId="{B1BE2A8E-285E-4C69-9BFF-CE48B252AA50}" destId="{343B6168-99DB-4C0C-9BE7-E54D7B80C5AD}" srcOrd="6" destOrd="0" parTransId="{6F98FC42-2370-4FD0-A627-0708511F7F32}" sibTransId="{95FBDDB6-4174-4619-B543-81DEF6B7716A}"/>
    <dgm:cxn modelId="{15B25BE7-B61F-4399-8DBB-F360C2BA96E5}" type="presOf" srcId="{686A1A37-AC61-4EC6-8398-59788F898E91}" destId="{44C62812-7B8C-4DB2-9C0D-14651D9AFC46}" srcOrd="0" destOrd="0" presId="urn:microsoft.com/office/officeart/2005/8/layout/radial6"/>
    <dgm:cxn modelId="{65DC7EE8-791F-4453-AEE4-351692992E5F}" type="presOf" srcId="{B1BE2A8E-285E-4C69-9BFF-CE48B252AA50}" destId="{F4B68BA8-694B-4B7F-8215-68903FFCD2D7}" srcOrd="0" destOrd="0" presId="urn:microsoft.com/office/officeart/2005/8/layout/radial6"/>
    <dgm:cxn modelId="{0BB795E9-FFF1-4A2D-878C-FAE1C6BDCC87}" type="presOf" srcId="{9C6F0069-43DC-402D-BD84-1006528FCE04}" destId="{5101AD7C-EA94-402A-A388-0FD916639D60}" srcOrd="0" destOrd="0" presId="urn:microsoft.com/office/officeart/2005/8/layout/radial6"/>
    <dgm:cxn modelId="{79367CFA-29E9-494C-A699-58E7C53282C6}" type="presOf" srcId="{61B610E5-4DC8-4394-A22C-5BBE6CDEE232}" destId="{5D42F3FF-3AAD-4819-B004-ADDCB69227EB}" srcOrd="0" destOrd="0" presId="urn:microsoft.com/office/officeart/2005/8/layout/radial6"/>
    <dgm:cxn modelId="{D556896D-64B6-4407-9D72-65AD81369266}" type="presParOf" srcId="{F4B68BA8-694B-4B7F-8215-68903FFCD2D7}" destId="{E59436B1-B652-4794-B4F4-4850647DACEB}" srcOrd="0" destOrd="0" presId="urn:microsoft.com/office/officeart/2005/8/layout/radial6"/>
    <dgm:cxn modelId="{968B3330-4EC7-4038-9A79-3DB0A8717D55}" type="presParOf" srcId="{F4B68BA8-694B-4B7F-8215-68903FFCD2D7}" destId="{73F305AC-CFDC-45B1-8AB8-6FABD1C99179}" srcOrd="1" destOrd="0" presId="urn:microsoft.com/office/officeart/2005/8/layout/radial6"/>
    <dgm:cxn modelId="{083B0CD6-7D88-48FE-AFF8-2770061EF1B9}" type="presParOf" srcId="{F4B68BA8-694B-4B7F-8215-68903FFCD2D7}" destId="{DA491651-56D0-404C-82B0-25ACBF882A98}" srcOrd="2" destOrd="0" presId="urn:microsoft.com/office/officeart/2005/8/layout/radial6"/>
    <dgm:cxn modelId="{16D38BD4-C749-43E9-9B4D-823F3BABD9FB}" type="presParOf" srcId="{F4B68BA8-694B-4B7F-8215-68903FFCD2D7}" destId="{44C62812-7B8C-4DB2-9C0D-14651D9AFC46}" srcOrd="3" destOrd="0" presId="urn:microsoft.com/office/officeart/2005/8/layout/radial6"/>
    <dgm:cxn modelId="{260041D7-6D0A-428E-8B93-851C50B7B7FF}" type="presParOf" srcId="{F4B68BA8-694B-4B7F-8215-68903FFCD2D7}" destId="{A14630AA-C1BD-4A7E-B665-0A7C9B6C19C9}" srcOrd="4" destOrd="0" presId="urn:microsoft.com/office/officeart/2005/8/layout/radial6"/>
    <dgm:cxn modelId="{0CF0692D-2CC1-4A7C-9D34-EF2560B3E5F1}" type="presParOf" srcId="{F4B68BA8-694B-4B7F-8215-68903FFCD2D7}" destId="{B3474404-DEC3-43DE-B1B0-FCCBA45B0B53}" srcOrd="5" destOrd="0" presId="urn:microsoft.com/office/officeart/2005/8/layout/radial6"/>
    <dgm:cxn modelId="{AF9F521A-6219-4917-9E1D-59F3BF42F08F}" type="presParOf" srcId="{F4B68BA8-694B-4B7F-8215-68903FFCD2D7}" destId="{5D42F3FF-3AAD-4819-B004-ADDCB69227EB}" srcOrd="6" destOrd="0" presId="urn:microsoft.com/office/officeart/2005/8/layout/radial6"/>
    <dgm:cxn modelId="{FEBE1266-ACDB-43EC-B9AF-A927FC3322F9}" type="presParOf" srcId="{F4B68BA8-694B-4B7F-8215-68903FFCD2D7}" destId="{E43F7264-94BE-4E7E-8A98-A0D70BB3AF06}" srcOrd="7" destOrd="0" presId="urn:microsoft.com/office/officeart/2005/8/layout/radial6"/>
    <dgm:cxn modelId="{DF58FAA5-9051-47B7-9B31-61C6C5137AE0}" type="presParOf" srcId="{F4B68BA8-694B-4B7F-8215-68903FFCD2D7}" destId="{931EF9CE-45BC-491C-9A74-72874D860E58}" srcOrd="8" destOrd="0" presId="urn:microsoft.com/office/officeart/2005/8/layout/radial6"/>
    <dgm:cxn modelId="{8F9F5FD1-5694-48A5-BB25-459151FF677D}" type="presParOf" srcId="{F4B68BA8-694B-4B7F-8215-68903FFCD2D7}" destId="{19B05264-FBF1-4254-AA6E-8DA1048C9EC5}" srcOrd="9" destOrd="0" presId="urn:microsoft.com/office/officeart/2005/8/layout/radial6"/>
    <dgm:cxn modelId="{72A42ED5-3446-4DE8-A4D3-148A0A30BDBF}" type="presParOf" srcId="{F4B68BA8-694B-4B7F-8215-68903FFCD2D7}" destId="{115526CD-270E-4C52-A164-15F2B6F9FE39}" srcOrd="10" destOrd="0" presId="urn:microsoft.com/office/officeart/2005/8/layout/radial6"/>
    <dgm:cxn modelId="{F5160239-523C-416B-B3F0-76F9EFD3254F}" type="presParOf" srcId="{F4B68BA8-694B-4B7F-8215-68903FFCD2D7}" destId="{E442822E-2282-4D84-AEA3-97E5D7F5026E}" srcOrd="11" destOrd="0" presId="urn:microsoft.com/office/officeart/2005/8/layout/radial6"/>
    <dgm:cxn modelId="{5959F9D9-A684-41D8-BEE2-DE8852492309}" type="presParOf" srcId="{F4B68BA8-694B-4B7F-8215-68903FFCD2D7}" destId="{1EBC4AA2-7966-4002-8CE2-7479E65C1C79}" srcOrd="12" destOrd="0" presId="urn:microsoft.com/office/officeart/2005/8/layout/radial6"/>
    <dgm:cxn modelId="{0657E8C1-01D7-4CC0-B548-C8E5739E41EB}" type="presParOf" srcId="{F4B68BA8-694B-4B7F-8215-68903FFCD2D7}" destId="{5101AD7C-EA94-402A-A388-0FD916639D60}" srcOrd="13" destOrd="0" presId="urn:microsoft.com/office/officeart/2005/8/layout/radial6"/>
    <dgm:cxn modelId="{0DE83748-214B-4394-AFCC-50F73128CA7F}" type="presParOf" srcId="{F4B68BA8-694B-4B7F-8215-68903FFCD2D7}" destId="{97296767-E761-4683-B475-54E34622C9C1}" srcOrd="14" destOrd="0" presId="urn:microsoft.com/office/officeart/2005/8/layout/radial6"/>
    <dgm:cxn modelId="{6FAD0287-3642-4BC3-838C-432047BEF64F}" type="presParOf" srcId="{F4B68BA8-694B-4B7F-8215-68903FFCD2D7}" destId="{FC9B55A0-D6BC-47A3-92D9-CF0D462CBA3E}" srcOrd="15" destOrd="0" presId="urn:microsoft.com/office/officeart/2005/8/layout/radial6"/>
    <dgm:cxn modelId="{85324FF1-B5A8-42C3-9CD8-B8F3A7B41DAF}" type="presParOf" srcId="{F4B68BA8-694B-4B7F-8215-68903FFCD2D7}" destId="{D19ADD6D-9F0A-4766-B637-BB2D5495A9BB}" srcOrd="16" destOrd="0" presId="urn:microsoft.com/office/officeart/2005/8/layout/radial6"/>
    <dgm:cxn modelId="{363F0F02-6E41-404E-B2E5-4890434DECC7}" type="presParOf" srcId="{F4B68BA8-694B-4B7F-8215-68903FFCD2D7}" destId="{CB9DB137-9ACF-4A5D-915D-C6DEF62C671A}" srcOrd="17" destOrd="0" presId="urn:microsoft.com/office/officeart/2005/8/layout/radial6"/>
    <dgm:cxn modelId="{C75A112C-7212-4B80-9DA4-CA7F2DD70EB5}" type="presParOf" srcId="{F4B68BA8-694B-4B7F-8215-68903FFCD2D7}" destId="{84EFD8D8-F116-4363-8F07-0BDD118D8287}" srcOrd="18" destOrd="0" presId="urn:microsoft.com/office/officeart/2005/8/layout/radial6"/>
    <dgm:cxn modelId="{F93707E6-5B1F-4F40-A3A3-B884267CE7F5}" type="presParOf" srcId="{F4B68BA8-694B-4B7F-8215-68903FFCD2D7}" destId="{4F05B281-B6DB-45BB-A427-1BF92AADC139}" srcOrd="19" destOrd="0" presId="urn:microsoft.com/office/officeart/2005/8/layout/radial6"/>
    <dgm:cxn modelId="{3D4ADB0D-3A32-46EB-993B-C2B89385D5E3}" type="presParOf" srcId="{F4B68BA8-694B-4B7F-8215-68903FFCD2D7}" destId="{FEDFE719-4F44-4DDA-B702-82A372856A51}" srcOrd="20" destOrd="0" presId="urn:microsoft.com/office/officeart/2005/8/layout/radial6"/>
    <dgm:cxn modelId="{EBDDFBD5-050A-401C-B541-60C312E8BADC}" type="presParOf" srcId="{F4B68BA8-694B-4B7F-8215-68903FFCD2D7}" destId="{C0575E5C-DEAA-49FF-9C6A-0DF4C03D040D}" srcOrd="21" destOrd="0" presId="urn:microsoft.com/office/officeart/2005/8/layout/radial6"/>
    <dgm:cxn modelId="{4855FB1B-49FE-4E10-AD32-A8CA913135C6}" type="presParOf" srcId="{F4B68BA8-694B-4B7F-8215-68903FFCD2D7}" destId="{864DC4FC-C9CD-40B2-A09C-F0688C2F9864}" srcOrd="22" destOrd="0" presId="urn:microsoft.com/office/officeart/2005/8/layout/radial6"/>
    <dgm:cxn modelId="{BA78E5AF-8B91-4E35-9AD6-FB707BB774EC}" type="presParOf" srcId="{F4B68BA8-694B-4B7F-8215-68903FFCD2D7}" destId="{A044FD5C-85B8-4F86-B7CE-54D8D2896FC7}" srcOrd="23" destOrd="0" presId="urn:microsoft.com/office/officeart/2005/8/layout/radial6"/>
    <dgm:cxn modelId="{97783B74-C189-466A-9D79-D10EE58F023E}" type="presParOf" srcId="{F4B68BA8-694B-4B7F-8215-68903FFCD2D7}" destId="{2519F9F9-B552-44CB-B44F-7185806E75FD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A603F-EC40-41E4-BA70-D5C5F8781BC3}">
      <dsp:nvSpPr>
        <dsp:cNvPr id="0" name=""/>
        <dsp:cNvSpPr/>
      </dsp:nvSpPr>
      <dsp:spPr>
        <a:xfrm>
          <a:off x="2233169" y="2392023"/>
          <a:ext cx="2109626" cy="200261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2400" kern="1200" dirty="0"/>
            <a:t>Ко учествује у изради буџета</a:t>
          </a:r>
          <a:r>
            <a:rPr lang="en-US" sz="2400" kern="1200" dirty="0"/>
            <a:t>?</a:t>
          </a:r>
        </a:p>
      </dsp:txBody>
      <dsp:txXfrm>
        <a:off x="2542117" y="2685299"/>
        <a:ext cx="1491730" cy="1416060"/>
      </dsp:txXfrm>
    </dsp:sp>
    <dsp:sp modelId="{1B17F103-9216-4974-BE9E-F576C0AB9A07}">
      <dsp:nvSpPr>
        <dsp:cNvPr id="0" name=""/>
        <dsp:cNvSpPr/>
      </dsp:nvSpPr>
      <dsp:spPr>
        <a:xfrm rot="10851609">
          <a:off x="845954" y="3135597"/>
          <a:ext cx="1311119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DFA7ED-47C4-4DAE-BCB0-FDCE24E0A939}">
      <dsp:nvSpPr>
        <dsp:cNvPr id="0" name=""/>
        <dsp:cNvSpPr/>
      </dsp:nvSpPr>
      <dsp:spPr>
        <a:xfrm>
          <a:off x="328202" y="3039888"/>
          <a:ext cx="1035653" cy="6335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Месне заједнице</a:t>
          </a:r>
          <a:endParaRPr lang="en-US" sz="1400" kern="1200" dirty="0"/>
        </a:p>
      </dsp:txBody>
      <dsp:txXfrm>
        <a:off x="346758" y="3058444"/>
        <a:ext cx="998541" cy="596446"/>
      </dsp:txXfrm>
    </dsp:sp>
    <dsp:sp modelId="{FDD76D25-2A08-46FF-8C07-2877A0C9FB2D}">
      <dsp:nvSpPr>
        <dsp:cNvPr id="0" name=""/>
        <dsp:cNvSpPr/>
      </dsp:nvSpPr>
      <dsp:spPr>
        <a:xfrm rot="12719359">
          <a:off x="826422" y="2131934"/>
          <a:ext cx="1623515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915FF-FAD2-4327-A8E8-FB9B137542A2}">
      <dsp:nvSpPr>
        <dsp:cNvPr id="0" name=""/>
        <dsp:cNvSpPr/>
      </dsp:nvSpPr>
      <dsp:spPr>
        <a:xfrm>
          <a:off x="-17241" y="933378"/>
          <a:ext cx="1933862" cy="19988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Установе: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/>
            <a:t>-</a:t>
          </a:r>
          <a:r>
            <a:rPr lang="sr-Cyrl-CS" sz="1400" kern="1200" dirty="0"/>
            <a:t>Центар за културу и туризам</a:t>
          </a:r>
          <a:endParaRPr lang="x-none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/>
            <a:t>-</a:t>
          </a:r>
          <a:r>
            <a:rPr lang="sr-Cyrl-CS" sz="1400" kern="1200" dirty="0"/>
            <a:t>Спортски центар Младеновац</a:t>
          </a:r>
          <a:endParaRPr lang="x-none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x-none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x-none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39400" y="990019"/>
        <a:ext cx="1820580" cy="1885578"/>
      </dsp:txXfrm>
    </dsp:sp>
    <dsp:sp modelId="{EA842F94-5DAB-40BA-A137-4DDCD4A7DE5B}">
      <dsp:nvSpPr>
        <dsp:cNvPr id="0" name=""/>
        <dsp:cNvSpPr/>
      </dsp:nvSpPr>
      <dsp:spPr>
        <a:xfrm rot="15114837">
          <a:off x="2225368" y="1571762"/>
          <a:ext cx="1317581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EC9E4-4DCD-4C5C-B3E7-3180A7E676BC}">
      <dsp:nvSpPr>
        <dsp:cNvPr id="0" name=""/>
        <dsp:cNvSpPr/>
      </dsp:nvSpPr>
      <dsp:spPr>
        <a:xfrm>
          <a:off x="1975644" y="657830"/>
          <a:ext cx="1134303" cy="9074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Општинска власт и стручне службе</a:t>
          </a:r>
          <a:endParaRPr lang="en-US" sz="1400" kern="1200" dirty="0"/>
        </a:p>
      </dsp:txBody>
      <dsp:txXfrm>
        <a:off x="2002222" y="684408"/>
        <a:ext cx="1081147" cy="854286"/>
      </dsp:txXfrm>
    </dsp:sp>
    <dsp:sp modelId="{FBD8A9BB-6C42-4425-B777-7048E4BC7509}">
      <dsp:nvSpPr>
        <dsp:cNvPr id="0" name=""/>
        <dsp:cNvSpPr/>
      </dsp:nvSpPr>
      <dsp:spPr>
        <a:xfrm rot="17003258">
          <a:off x="2895637" y="1343245"/>
          <a:ext cx="1759913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D46BF-6C10-4C41-9833-659933681F6E}">
      <dsp:nvSpPr>
        <dsp:cNvPr id="0" name=""/>
        <dsp:cNvSpPr/>
      </dsp:nvSpPr>
      <dsp:spPr>
        <a:xfrm>
          <a:off x="3181371" y="169112"/>
          <a:ext cx="1487593" cy="10940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x-none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/>
            <a:t>-</a:t>
          </a:r>
          <a:r>
            <a:rPr lang="sr-Cyrl-RS" sz="1400" kern="1200"/>
            <a:t>Ш</a:t>
          </a:r>
          <a:r>
            <a:rPr lang="x-none" sz="1400" kern="1200"/>
            <a:t>коле</a:t>
          </a:r>
          <a:r>
            <a:rPr lang="sr-Cyrl-RS" sz="1400" kern="1200"/>
            <a:t> </a:t>
          </a:r>
          <a:endParaRPr lang="sr-Latn-R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x-none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3213415" y="201156"/>
        <a:ext cx="1423505" cy="1029961"/>
      </dsp:txXfrm>
    </dsp:sp>
    <dsp:sp modelId="{5587016C-A0FA-4F4B-A93A-619E3C6DAE9A}">
      <dsp:nvSpPr>
        <dsp:cNvPr id="0" name=""/>
        <dsp:cNvSpPr/>
      </dsp:nvSpPr>
      <dsp:spPr>
        <a:xfrm rot="18729062">
          <a:off x="3764537" y="1706996"/>
          <a:ext cx="1681751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7BD5D-D88B-4BDF-9C04-9A8FDBA87F2E}">
      <dsp:nvSpPr>
        <dsp:cNvPr id="0" name=""/>
        <dsp:cNvSpPr/>
      </dsp:nvSpPr>
      <dsp:spPr>
        <a:xfrm>
          <a:off x="4614597" y="996664"/>
          <a:ext cx="1110233" cy="6356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Јавна предузећа</a:t>
          </a:r>
          <a:endParaRPr lang="en-US" sz="1400" kern="1200" dirty="0"/>
        </a:p>
      </dsp:txBody>
      <dsp:txXfrm>
        <a:off x="4633215" y="1015282"/>
        <a:ext cx="1072997" cy="598436"/>
      </dsp:txXfrm>
    </dsp:sp>
    <dsp:sp modelId="{284CB80C-4A81-4C68-A0A3-0C7778EF5784}">
      <dsp:nvSpPr>
        <dsp:cNvPr id="0" name=""/>
        <dsp:cNvSpPr/>
      </dsp:nvSpPr>
      <dsp:spPr>
        <a:xfrm rot="19800000">
          <a:off x="4163194" y="2204435"/>
          <a:ext cx="1568124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7C03A-703D-4B14-80CF-03DA2C962947}">
      <dsp:nvSpPr>
        <dsp:cNvPr id="0" name=""/>
        <dsp:cNvSpPr/>
      </dsp:nvSpPr>
      <dsp:spPr>
        <a:xfrm>
          <a:off x="5059122" y="1752658"/>
          <a:ext cx="1134303" cy="5813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CS" sz="1400" kern="1200"/>
            <a:t>Грађани</a:t>
          </a:r>
          <a:r>
            <a:rPr lang="x-none" sz="1400" kern="1200"/>
            <a:t> </a:t>
          </a:r>
          <a:r>
            <a:rPr lang="sr-Cyrl-RS" sz="1400" kern="1200"/>
            <a:t>и удружења грађана</a:t>
          </a:r>
          <a:endParaRPr lang="en-US" sz="1400" kern="1200" dirty="0"/>
        </a:p>
      </dsp:txBody>
      <dsp:txXfrm>
        <a:off x="5076148" y="1769684"/>
        <a:ext cx="1100251" cy="547264"/>
      </dsp:txXfrm>
    </dsp:sp>
    <dsp:sp modelId="{C522C246-084D-49F1-B44B-2C1C226540C8}">
      <dsp:nvSpPr>
        <dsp:cNvPr id="0" name=""/>
        <dsp:cNvSpPr/>
      </dsp:nvSpPr>
      <dsp:spPr>
        <a:xfrm>
          <a:off x="4433282" y="3162418"/>
          <a:ext cx="1554727" cy="461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CCC79-602B-4D9F-9AD9-A8B684B9E496}">
      <dsp:nvSpPr>
        <dsp:cNvPr id="0" name=""/>
        <dsp:cNvSpPr/>
      </dsp:nvSpPr>
      <dsp:spPr>
        <a:xfrm>
          <a:off x="5420857" y="2939608"/>
          <a:ext cx="1134303" cy="9074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/>
            <a:t>Спортски савез Младеновца</a:t>
          </a:r>
          <a:endParaRPr lang="en-US" sz="1400" kern="1200" dirty="0"/>
        </a:p>
      </dsp:txBody>
      <dsp:txXfrm>
        <a:off x="5447435" y="2966186"/>
        <a:ext cx="1081147" cy="854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79998" y="2263316"/>
          <a:ext cx="519062" cy="206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2064042"/>
              </a:lnTo>
              <a:lnTo>
                <a:pt x="519062" y="2064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086322" y="3242129"/>
        <a:ext cx="106415" cy="106415"/>
      </dsp:txXfrm>
    </dsp:sp>
    <dsp:sp modelId="{EE8B77DA-77C5-46AD-80A2-BD307CFE9F0A}">
      <dsp:nvSpPr>
        <dsp:cNvPr id="0" name=""/>
        <dsp:cNvSpPr/>
      </dsp:nvSpPr>
      <dsp:spPr>
        <a:xfrm>
          <a:off x="1879998" y="2263316"/>
          <a:ext cx="519062" cy="1479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479230"/>
              </a:lnTo>
              <a:lnTo>
                <a:pt x="519062" y="14792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00338" y="2963739"/>
        <a:ext cx="78382" cy="78382"/>
      </dsp:txXfrm>
    </dsp:sp>
    <dsp:sp modelId="{531482B3-13DA-4E77-8EF9-7A508768A321}">
      <dsp:nvSpPr>
        <dsp:cNvPr id="0" name=""/>
        <dsp:cNvSpPr/>
      </dsp:nvSpPr>
      <dsp:spPr>
        <a:xfrm>
          <a:off x="1879998" y="2263316"/>
          <a:ext cx="519062" cy="90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900791"/>
              </a:lnTo>
              <a:lnTo>
                <a:pt x="519062" y="9007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3538" y="2687720"/>
        <a:ext cx="51982" cy="51982"/>
      </dsp:txXfrm>
    </dsp:sp>
    <dsp:sp modelId="{F1903401-CDA9-4777-A04C-F19A89F110A0}">
      <dsp:nvSpPr>
        <dsp:cNvPr id="0" name=""/>
        <dsp:cNvSpPr/>
      </dsp:nvSpPr>
      <dsp:spPr>
        <a:xfrm>
          <a:off x="1879998" y="2263316"/>
          <a:ext cx="519062" cy="13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35114"/>
              </a:lnTo>
              <a:lnTo>
                <a:pt x="519062" y="135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26120" y="2317464"/>
        <a:ext cx="26818" cy="26818"/>
      </dsp:txXfrm>
    </dsp:sp>
    <dsp:sp modelId="{25CF5DCC-0AE9-4D09-ABC1-8BE4D97FDFCB}">
      <dsp:nvSpPr>
        <dsp:cNvPr id="0" name=""/>
        <dsp:cNvSpPr/>
      </dsp:nvSpPr>
      <dsp:spPr>
        <a:xfrm>
          <a:off x="1879998" y="960341"/>
          <a:ext cx="543043" cy="1302974"/>
        </a:xfrm>
        <a:custGeom>
          <a:avLst/>
          <a:gdLst/>
          <a:ahLst/>
          <a:cxnLst/>
          <a:rect l="0" t="0" r="0" b="0"/>
          <a:pathLst>
            <a:path>
              <a:moveTo>
                <a:pt x="0" y="1302974"/>
              </a:moveTo>
              <a:lnTo>
                <a:pt x="271521" y="1302974"/>
              </a:lnTo>
              <a:lnTo>
                <a:pt x="271521" y="0"/>
              </a:lnTo>
              <a:lnTo>
                <a:pt x="54304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6230" y="1576538"/>
        <a:ext cx="70580" cy="70580"/>
      </dsp:txXfrm>
    </dsp:sp>
    <dsp:sp modelId="{D1C52863-34A6-4E04-9740-6E0567681A8F}">
      <dsp:nvSpPr>
        <dsp:cNvPr id="0" name=""/>
        <dsp:cNvSpPr/>
      </dsp:nvSpPr>
      <dsp:spPr>
        <a:xfrm rot="16200000">
          <a:off x="-725304" y="1535702"/>
          <a:ext cx="3755377" cy="14552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25304" y="1535702"/>
        <a:ext cx="3755377" cy="1455227"/>
      </dsp:txXfrm>
    </dsp:sp>
    <dsp:sp modelId="{AD67EDBF-32B4-495C-A262-4812FBE80932}">
      <dsp:nvSpPr>
        <dsp:cNvPr id="0" name=""/>
        <dsp:cNvSpPr/>
      </dsp:nvSpPr>
      <dsp:spPr>
        <a:xfrm>
          <a:off x="2423042" y="49912"/>
          <a:ext cx="4925648" cy="18208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Закони и прописи: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Закон о финансирању локалне самоуправе,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Закон о буџетском систему,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Закон о локалној самоуправи</a:t>
          </a:r>
          <a:r>
            <a:rPr lang="x-none" sz="1400" kern="1200"/>
            <a:t>, </a:t>
          </a:r>
          <a:endParaRPr lang="sr-Cyrl-R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/>
            <a:t>Закон о буџету Р.Србије за 2025. годину</a:t>
          </a:r>
          <a:endParaRPr lang="x-none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Упутство Министарства финансија</a:t>
          </a:r>
          <a:r>
            <a:rPr lang="en-US" sz="1400" kern="1200" dirty="0"/>
            <a:t>, </a:t>
          </a:r>
          <a:r>
            <a:rPr lang="x-none" sz="1400" kern="1200" dirty="0"/>
            <a:t>односно Града Београда за припрему одлуке о буџету за </a:t>
          </a:r>
          <a:r>
            <a:rPr lang="x-none" sz="1400" kern="1200"/>
            <a:t>20</a:t>
          </a:r>
          <a:r>
            <a:rPr lang="sr-Cyrl-RS" sz="1400" kern="1200"/>
            <a:t>25</a:t>
          </a:r>
          <a:r>
            <a:rPr lang="x-none" sz="1400" kern="1200"/>
            <a:t>. </a:t>
          </a:r>
          <a:r>
            <a:rPr lang="x-none" sz="1400" kern="1200" dirty="0"/>
            <a:t>годину и др.</a:t>
          </a:r>
        </a:p>
      </dsp:txBody>
      <dsp:txXfrm>
        <a:off x="2423042" y="49912"/>
        <a:ext cx="4925648" cy="1820858"/>
      </dsp:txXfrm>
    </dsp:sp>
    <dsp:sp modelId="{A288E7CD-845A-4B30-8D9E-0FCFF4059FF8}">
      <dsp:nvSpPr>
        <dsp:cNvPr id="0" name=""/>
        <dsp:cNvSpPr/>
      </dsp:nvSpPr>
      <dsp:spPr>
        <a:xfrm>
          <a:off x="2399061" y="2021069"/>
          <a:ext cx="4887730" cy="7547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Стратешки документи: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Стратегија развоја</a:t>
          </a:r>
          <a:endParaRPr lang="x-none" sz="1400" kern="1200" dirty="0">
            <a:solidFill>
              <a:srgbClr val="FF000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Акциони планови за поједине области</a:t>
          </a:r>
          <a:endParaRPr lang="en-US" sz="1400" kern="1200" dirty="0"/>
        </a:p>
      </dsp:txBody>
      <dsp:txXfrm>
        <a:off x="2399061" y="2021069"/>
        <a:ext cx="4887730" cy="754722"/>
      </dsp:txXfrm>
    </dsp:sp>
    <dsp:sp modelId="{573F9BF2-AC82-43FC-A361-118085DB3D65}">
      <dsp:nvSpPr>
        <dsp:cNvPr id="0" name=""/>
        <dsp:cNvSpPr/>
      </dsp:nvSpPr>
      <dsp:spPr>
        <a:xfrm>
          <a:off x="2399061" y="2973605"/>
          <a:ext cx="4895853" cy="3810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Потребе буџетских корисника</a:t>
          </a:r>
          <a:endParaRPr lang="en-US" sz="1400" kern="1200" dirty="0"/>
        </a:p>
      </dsp:txBody>
      <dsp:txXfrm>
        <a:off x="2399061" y="2973605"/>
        <a:ext cx="4895853" cy="381004"/>
      </dsp:txXfrm>
    </dsp:sp>
    <dsp:sp modelId="{B2DE3A8A-BA09-499F-9C72-0630724E4538}">
      <dsp:nvSpPr>
        <dsp:cNvPr id="0" name=""/>
        <dsp:cNvSpPr/>
      </dsp:nvSpPr>
      <dsp:spPr>
        <a:xfrm>
          <a:off x="2399061" y="3552423"/>
          <a:ext cx="4896736" cy="380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399061" y="3552423"/>
        <a:ext cx="4896736" cy="380245"/>
      </dsp:txXfrm>
    </dsp:sp>
    <dsp:sp modelId="{94F14A6F-3CD0-4A17-88D3-6F4D0EB2D4E6}">
      <dsp:nvSpPr>
        <dsp:cNvPr id="0" name=""/>
        <dsp:cNvSpPr/>
      </dsp:nvSpPr>
      <dsp:spPr>
        <a:xfrm>
          <a:off x="2399061" y="4130482"/>
          <a:ext cx="4921313" cy="3937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399061" y="4130482"/>
        <a:ext cx="4921313" cy="3937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E659A-663E-485D-BF89-FD74BE74A5C4}">
      <dsp:nvSpPr>
        <dsp:cNvPr id="0" name=""/>
        <dsp:cNvSpPr/>
      </dsp:nvSpPr>
      <dsp:spPr>
        <a:xfrm>
          <a:off x="1839" y="117311"/>
          <a:ext cx="1518127" cy="15181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Средства из буџета </a:t>
          </a:r>
          <a:r>
            <a:rPr lang="x-none" sz="1400" kern="1200"/>
            <a:t>ГО </a:t>
          </a:r>
          <a:r>
            <a:rPr lang="sr-Cyrl-RS" sz="1400" kern="1200"/>
            <a:t>857.500.000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224164" y="339636"/>
        <a:ext cx="1073477" cy="1073477"/>
      </dsp:txXfrm>
    </dsp:sp>
    <dsp:sp modelId="{98F3E7AB-6934-48FA-B82F-FBEAF1B2375D}">
      <dsp:nvSpPr>
        <dsp:cNvPr id="0" name=""/>
        <dsp:cNvSpPr/>
      </dsp:nvSpPr>
      <dsp:spPr>
        <a:xfrm>
          <a:off x="1643239" y="436118"/>
          <a:ext cx="880514" cy="880514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759951" y="772827"/>
        <a:ext cx="647090" cy="207096"/>
      </dsp:txXfrm>
    </dsp:sp>
    <dsp:sp modelId="{2F60A798-586E-4E47-B649-25F047F36835}">
      <dsp:nvSpPr>
        <dsp:cNvPr id="0" name=""/>
        <dsp:cNvSpPr/>
      </dsp:nvSpPr>
      <dsp:spPr>
        <a:xfrm>
          <a:off x="2647025" y="117311"/>
          <a:ext cx="1518127" cy="1518127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400" kern="1200" dirty="0"/>
            <a:t>Пренета средства из ранијих </a:t>
          </a:r>
          <a:r>
            <a:rPr lang="x-none" sz="1400" kern="1200"/>
            <a:t>година</a:t>
          </a:r>
          <a:r>
            <a:rPr lang="x-none" sz="1400" kern="1200">
              <a:solidFill>
                <a:srgbClr val="FF0000"/>
              </a:solidFill>
            </a:rPr>
            <a:t> </a:t>
          </a:r>
          <a:r>
            <a:rPr lang="sr-Cyrl-RS" sz="1400" kern="1200">
              <a:solidFill>
                <a:schemeClr val="bg1"/>
              </a:solidFill>
            </a:rPr>
            <a:t>16.429.880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2869350" y="339636"/>
        <a:ext cx="1073477" cy="1073477"/>
      </dsp:txXfrm>
    </dsp:sp>
    <dsp:sp modelId="{41F09F99-3DCC-47E4-9188-F7D103A1F6E3}">
      <dsp:nvSpPr>
        <dsp:cNvPr id="0" name=""/>
        <dsp:cNvSpPr/>
      </dsp:nvSpPr>
      <dsp:spPr>
        <a:xfrm>
          <a:off x="4288424" y="436118"/>
          <a:ext cx="880514" cy="880514"/>
        </a:xfrm>
        <a:prstGeom prst="mathEqual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4405136" y="617504"/>
        <a:ext cx="647090" cy="517742"/>
      </dsp:txXfrm>
    </dsp:sp>
    <dsp:sp modelId="{6C1FFF0F-B1A4-4C41-B9D3-30452A0DFA4B}">
      <dsp:nvSpPr>
        <dsp:cNvPr id="0" name=""/>
        <dsp:cNvSpPr/>
      </dsp:nvSpPr>
      <dsp:spPr>
        <a:xfrm>
          <a:off x="5292210" y="234070"/>
          <a:ext cx="1978757" cy="1284609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300" kern="1200" dirty="0">
              <a:solidFill>
                <a:schemeClr val="bg1"/>
              </a:solidFill>
            </a:rPr>
            <a:t>Укупан буџет </a:t>
          </a:r>
          <a:r>
            <a:rPr lang="x-none" sz="1300" kern="1200">
              <a:solidFill>
                <a:schemeClr val="bg1"/>
              </a:solidFill>
            </a:rPr>
            <a:t>ГО </a:t>
          </a:r>
          <a:r>
            <a:rPr lang="sr-Cyrl-RS" sz="1400" kern="1200">
              <a:solidFill>
                <a:schemeClr val="tx1"/>
              </a:solidFill>
            </a:rPr>
            <a:t>873.929.880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581992" y="422197"/>
        <a:ext cx="1399193" cy="9083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1998781" y="1069517"/>
          <a:ext cx="2664411" cy="2664411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2100" kern="1200" dirty="0"/>
            <a:t>Укупни буџетски приходи и </a:t>
          </a:r>
          <a:r>
            <a:rPr lang="x-none" sz="2100" kern="1200"/>
            <a:t>примања  </a:t>
          </a:r>
          <a:r>
            <a:rPr lang="sr-Cyrl-RS" sz="2100" kern="1200">
              <a:solidFill>
                <a:schemeClr val="tx1"/>
              </a:solidFill>
            </a:rPr>
            <a:t>873.929.880</a:t>
          </a:r>
          <a:r>
            <a:rPr lang="sr-Latn-CS" sz="2100" kern="1200">
              <a:solidFill>
                <a:schemeClr val="tx1"/>
              </a:solidFill>
            </a:rPr>
            <a:t> </a:t>
          </a:r>
          <a:r>
            <a:rPr lang="x-none" sz="2100" kern="1200" dirty="0"/>
            <a:t>динара</a:t>
          </a:r>
          <a:endParaRPr lang="en-US" sz="2100" kern="1200" dirty="0"/>
        </a:p>
      </dsp:txBody>
      <dsp:txXfrm>
        <a:off x="2388975" y="1459711"/>
        <a:ext cx="1884023" cy="1884023"/>
      </dsp:txXfrm>
    </dsp:sp>
    <dsp:sp modelId="{63432802-399F-407F-AC10-7219543A0326}">
      <dsp:nvSpPr>
        <dsp:cNvPr id="0" name=""/>
        <dsp:cNvSpPr/>
      </dsp:nvSpPr>
      <dsp:spPr>
        <a:xfrm>
          <a:off x="2664884" y="475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100" kern="1200" dirty="0"/>
            <a:t>Приходи од  </a:t>
          </a:r>
          <a:r>
            <a:rPr lang="x-none" sz="1100" kern="1200"/>
            <a:t>пореза  </a:t>
          </a:r>
          <a:r>
            <a:rPr lang="x-none" sz="1100" kern="1200">
              <a:solidFill>
                <a:srgbClr val="FF0000"/>
              </a:solidFill>
            </a:rPr>
            <a:t>  </a:t>
          </a:r>
          <a:r>
            <a:rPr lang="x-none" sz="1100" kern="1200"/>
            <a:t>    </a:t>
          </a:r>
          <a:r>
            <a:rPr lang="sr-Cyrl-RS" sz="1100" kern="1200"/>
            <a:t>774.459.140 </a:t>
          </a:r>
          <a:r>
            <a:rPr lang="x-none" sz="1100" kern="1200"/>
            <a:t>динара</a:t>
          </a:r>
          <a:endParaRPr lang="sr-Cyrl-CS" sz="1100" kern="1200" dirty="0"/>
        </a:p>
      </dsp:txBody>
      <dsp:txXfrm>
        <a:off x="2859981" y="195572"/>
        <a:ext cx="942011" cy="942011"/>
      </dsp:txXfrm>
    </dsp:sp>
    <dsp:sp modelId="{AB5C5D8B-5384-47B4-A395-FF3CC3042B27}">
      <dsp:nvSpPr>
        <dsp:cNvPr id="0" name=""/>
        <dsp:cNvSpPr/>
      </dsp:nvSpPr>
      <dsp:spPr>
        <a:xfrm>
          <a:off x="4167563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/>
            <a:t>Комуналне таксе и накнаде 47.490.860 динара</a:t>
          </a:r>
          <a:endParaRPr lang="sr-Cyrl-CS" sz="1100" kern="1200" dirty="0"/>
        </a:p>
      </dsp:txBody>
      <dsp:txXfrm>
        <a:off x="4362660" y="1063144"/>
        <a:ext cx="942011" cy="942011"/>
      </dsp:txXfrm>
    </dsp:sp>
    <dsp:sp modelId="{9DDE88A7-5745-4E4F-A7A8-F71A4DA0D5F2}">
      <dsp:nvSpPr>
        <dsp:cNvPr id="0" name=""/>
        <dsp:cNvSpPr/>
      </dsp:nvSpPr>
      <dsp:spPr>
        <a:xfrm>
          <a:off x="4180089" y="2589143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100" kern="1200" dirty="0"/>
            <a:t>Други </a:t>
          </a:r>
          <a:r>
            <a:rPr lang="x-none" sz="1100" kern="1200"/>
            <a:t>приходи  </a:t>
          </a:r>
          <a:r>
            <a:rPr lang="sr-Cyrl-RS" sz="1100" kern="1200"/>
            <a:t>35.550</a:t>
          </a:r>
          <a:r>
            <a:rPr lang="sr-Cyrl-RS" sz="1100" kern="1200">
              <a:solidFill>
                <a:schemeClr val="tx1"/>
              </a:solidFill>
            </a:rPr>
            <a:t>.000</a:t>
          </a:r>
          <a:r>
            <a:rPr lang="sr-Latn-CS" sz="1100" kern="1200">
              <a:solidFill>
                <a:schemeClr val="tx1"/>
              </a:solidFill>
            </a:rPr>
            <a:t> </a:t>
          </a:r>
          <a:r>
            <a:rPr lang="x-none" sz="1100" kern="1200" dirty="0"/>
            <a:t>динара</a:t>
          </a:r>
          <a:endParaRPr lang="en-US" sz="1100" kern="1200" dirty="0"/>
        </a:p>
      </dsp:txBody>
      <dsp:txXfrm>
        <a:off x="4375186" y="2784240"/>
        <a:ext cx="942011" cy="942011"/>
      </dsp:txXfrm>
    </dsp:sp>
    <dsp:sp modelId="{72DE4213-15E1-4436-8045-C055E8A54EDE}">
      <dsp:nvSpPr>
        <dsp:cNvPr id="0" name=""/>
        <dsp:cNvSpPr/>
      </dsp:nvSpPr>
      <dsp:spPr>
        <a:xfrm>
          <a:off x="2664884" y="3470764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100" kern="1200" dirty="0"/>
            <a:t>Примања од продаје нефинансијске </a:t>
          </a:r>
          <a:r>
            <a:rPr lang="x-none" sz="1100" kern="1200"/>
            <a:t>имовине  </a:t>
          </a:r>
          <a:r>
            <a:rPr lang="sr-Cyrl-CS" sz="1100" kern="1200" dirty="0"/>
            <a:t>0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100" kern="1200"/>
            <a:t>динара</a:t>
          </a:r>
          <a:endParaRPr lang="en-US" sz="1100" kern="1200" dirty="0"/>
        </a:p>
      </dsp:txBody>
      <dsp:txXfrm>
        <a:off x="2859981" y="3665861"/>
        <a:ext cx="942011" cy="942011"/>
      </dsp:txXfrm>
    </dsp:sp>
    <dsp:sp modelId="{91CFC9CD-FF79-40EF-A271-A8DBB0423AC2}">
      <dsp:nvSpPr>
        <dsp:cNvPr id="0" name=""/>
        <dsp:cNvSpPr/>
      </dsp:nvSpPr>
      <dsp:spPr>
        <a:xfrm>
          <a:off x="1162204" y="2603192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100" kern="1200" dirty="0"/>
            <a:t>Примања од продаје финансијске </a:t>
          </a:r>
          <a:r>
            <a:rPr lang="x-none" sz="1100" kern="1200"/>
            <a:t>имовине  </a:t>
          </a:r>
          <a:r>
            <a:rPr lang="sr-Cyrl-CS" sz="1100" kern="1200" dirty="0">
              <a:solidFill>
                <a:schemeClr val="tx1"/>
              </a:solidFill>
            </a:rPr>
            <a:t>0</a:t>
          </a:r>
          <a:r>
            <a:rPr lang="x-none" sz="1100" kern="1200">
              <a:solidFill>
                <a:schemeClr val="tx1"/>
              </a:solidFill>
            </a:rPr>
            <a:t> </a:t>
          </a:r>
          <a:r>
            <a:rPr lang="x-none" sz="1100" kern="1200" dirty="0"/>
            <a:t>динара</a:t>
          </a:r>
          <a:endParaRPr lang="en-US" sz="1100" kern="1200" dirty="0"/>
        </a:p>
      </dsp:txBody>
      <dsp:txXfrm>
        <a:off x="1357301" y="2798289"/>
        <a:ext cx="942011" cy="942011"/>
      </dsp:txXfrm>
    </dsp:sp>
    <dsp:sp modelId="{FC69A2CE-A671-47B5-8CD8-544465E52E9C}">
      <dsp:nvSpPr>
        <dsp:cNvPr id="0" name=""/>
        <dsp:cNvSpPr/>
      </dsp:nvSpPr>
      <dsp:spPr>
        <a:xfrm>
          <a:off x="1162204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/>
            <a:t>Пренета средства из ранијих </a:t>
          </a:r>
          <a:r>
            <a:rPr lang="x-none" sz="1000" kern="1200"/>
            <a:t>година </a:t>
          </a:r>
          <a:r>
            <a:rPr lang="sr-Cyrl-RS" sz="1000" kern="1200"/>
            <a:t>16.429.880 </a:t>
          </a:r>
          <a:r>
            <a:rPr lang="x-none" sz="1000" kern="1200" dirty="0"/>
            <a:t>динара</a:t>
          </a:r>
          <a:endParaRPr lang="en-US" sz="1000" kern="1200" dirty="0"/>
        </a:p>
      </dsp:txBody>
      <dsp:txXfrm>
        <a:off x="1357301" y="1063144"/>
        <a:ext cx="942011" cy="942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9F9F9-B552-44CB-B44F-7185806E75FD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13500000"/>
            <a:gd name="adj2" fmla="val 16200000"/>
            <a:gd name="adj3" fmla="val 3428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75E5C-DEAA-49FF-9C6A-0DF4C03D040D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10800000"/>
            <a:gd name="adj2" fmla="val 13500000"/>
            <a:gd name="adj3" fmla="val 3428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FD8D8-F116-4363-8F07-0BDD118D8287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8100000"/>
            <a:gd name="adj2" fmla="val 10800000"/>
            <a:gd name="adj3" fmla="val 3428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B55A0-D6BC-47A3-92D9-CF0D462CBA3E}">
      <dsp:nvSpPr>
        <dsp:cNvPr id="0" name=""/>
        <dsp:cNvSpPr/>
      </dsp:nvSpPr>
      <dsp:spPr>
        <a:xfrm>
          <a:off x="2248907" y="464775"/>
          <a:ext cx="3915714" cy="3915714"/>
        </a:xfrm>
        <a:prstGeom prst="blockArc">
          <a:avLst>
            <a:gd name="adj1" fmla="val 5309683"/>
            <a:gd name="adj2" fmla="val 8045950"/>
            <a:gd name="adj3" fmla="val 3428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C4AA2-7966-4002-8CE2-7479E65C1C79}">
      <dsp:nvSpPr>
        <dsp:cNvPr id="0" name=""/>
        <dsp:cNvSpPr/>
      </dsp:nvSpPr>
      <dsp:spPr>
        <a:xfrm>
          <a:off x="2292702" y="464123"/>
          <a:ext cx="3915714" cy="3915714"/>
        </a:xfrm>
        <a:prstGeom prst="blockArc">
          <a:avLst>
            <a:gd name="adj1" fmla="val 2755725"/>
            <a:gd name="adj2" fmla="val 5387933"/>
            <a:gd name="adj3" fmla="val 3428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05264-FBF1-4254-AA6E-8DA1048C9EC5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0"/>
            <a:gd name="adj2" fmla="val 2700000"/>
            <a:gd name="adj3" fmla="val 3428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2F3FF-3AAD-4819-B004-ADDCB69227EB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18900000"/>
            <a:gd name="adj2" fmla="val 0"/>
            <a:gd name="adj3" fmla="val 3428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62812-7B8C-4DB2-9C0D-14651D9AFC46}">
      <dsp:nvSpPr>
        <dsp:cNvPr id="0" name=""/>
        <dsp:cNvSpPr/>
      </dsp:nvSpPr>
      <dsp:spPr>
        <a:xfrm>
          <a:off x="2270468" y="486000"/>
          <a:ext cx="3915714" cy="3915714"/>
        </a:xfrm>
        <a:prstGeom prst="blockArc">
          <a:avLst>
            <a:gd name="adj1" fmla="val 16200000"/>
            <a:gd name="adj2" fmla="val 18900000"/>
            <a:gd name="adj3" fmla="val 342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436B1-B652-4794-B4F4-4850647DACEB}">
      <dsp:nvSpPr>
        <dsp:cNvPr id="0" name=""/>
        <dsp:cNvSpPr/>
      </dsp:nvSpPr>
      <dsp:spPr>
        <a:xfrm>
          <a:off x="3312352" y="1493917"/>
          <a:ext cx="1754282" cy="17977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700" kern="1200" dirty="0">
              <a:solidFill>
                <a:schemeClr val="tx1"/>
              </a:solidFill>
            </a:rPr>
            <a:t>Укупни расходи и </a:t>
          </a:r>
          <a:r>
            <a:rPr lang="x-none" sz="1700" kern="1200">
              <a:solidFill>
                <a:schemeClr val="tx1"/>
              </a:solidFill>
            </a:rPr>
            <a:t>издаци </a:t>
          </a:r>
          <a:r>
            <a:rPr lang="sr-Cyrl-RS" sz="1700" kern="1200">
              <a:solidFill>
                <a:schemeClr val="tx1"/>
              </a:solidFill>
            </a:rPr>
            <a:t>873.929.880</a:t>
          </a:r>
          <a:r>
            <a:rPr lang="sr-Latn-RS" sz="1700" kern="1200">
              <a:solidFill>
                <a:schemeClr val="tx1"/>
              </a:solidFill>
            </a:rPr>
            <a:t> </a:t>
          </a:r>
          <a:r>
            <a:rPr lang="sr-Cyrl-CS" sz="1700" kern="1200" dirty="0">
              <a:solidFill>
                <a:schemeClr val="tx1"/>
              </a:solidFill>
            </a:rPr>
            <a:t>динара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569261" y="1757190"/>
        <a:ext cx="1240464" cy="1271192"/>
      </dsp:txXfrm>
    </dsp:sp>
    <dsp:sp modelId="{73F305AC-CFDC-45B1-8AB8-6FABD1C99179}">
      <dsp:nvSpPr>
        <dsp:cNvPr id="0" name=""/>
        <dsp:cNvSpPr/>
      </dsp:nvSpPr>
      <dsp:spPr>
        <a:xfrm>
          <a:off x="3570473" y="-137293"/>
          <a:ext cx="1315704" cy="13137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solidFill>
                <a:schemeClr val="tx1"/>
              </a:solidFill>
            </a:rPr>
            <a:t>Коришћење роба и </a:t>
          </a:r>
          <a:r>
            <a:rPr lang="ru-RU" sz="1000" kern="1200">
              <a:solidFill>
                <a:schemeClr val="tx1"/>
              </a:solidFill>
            </a:rPr>
            <a:t>услуга 290.147.485 </a:t>
          </a:r>
          <a:r>
            <a:rPr lang="ru-RU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763153" y="55095"/>
        <a:ext cx="930344" cy="928933"/>
      </dsp:txXfrm>
    </dsp:sp>
    <dsp:sp modelId="{A14630AA-C1BD-4A7E-B665-0A7C9B6C19C9}">
      <dsp:nvSpPr>
        <dsp:cNvPr id="0" name=""/>
        <dsp:cNvSpPr/>
      </dsp:nvSpPr>
      <dsp:spPr>
        <a:xfrm>
          <a:off x="4973937" y="477361"/>
          <a:ext cx="1230141" cy="1211627"/>
        </a:xfrm>
        <a:prstGeom prst="ellipse">
          <a:avLst/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Дотације и </a:t>
          </a:r>
          <a:r>
            <a:rPr lang="x-none" sz="1000" kern="1200">
              <a:solidFill>
                <a:schemeClr val="tx1"/>
              </a:solidFill>
            </a:rPr>
            <a:t>трансфери </a:t>
          </a:r>
          <a:r>
            <a:rPr lang="sr-Cyrl-RS" sz="1000" kern="1200">
              <a:solidFill>
                <a:schemeClr val="tx1"/>
              </a:solidFill>
            </a:rPr>
            <a:t>13.952.657</a:t>
          </a:r>
          <a:r>
            <a:rPr lang="sr-Latn-RS" sz="1000" kern="1200">
              <a:solidFill>
                <a:schemeClr val="tx1"/>
              </a:solidFill>
            </a:rPr>
            <a:t> </a:t>
          </a:r>
          <a:r>
            <a:rPr lang="x-none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5154087" y="654800"/>
        <a:ext cx="869841" cy="856749"/>
      </dsp:txXfrm>
    </dsp:sp>
    <dsp:sp modelId="{E43F7264-94BE-4E7E-8A98-A0D70BB3AF06}">
      <dsp:nvSpPr>
        <dsp:cNvPr id="0" name=""/>
        <dsp:cNvSpPr/>
      </dsp:nvSpPr>
      <dsp:spPr>
        <a:xfrm>
          <a:off x="5588592" y="1888194"/>
          <a:ext cx="1128059" cy="1111325"/>
        </a:xfrm>
        <a:prstGeom prst="ellipse">
          <a:avLst/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Расходи за </a:t>
          </a:r>
          <a:r>
            <a:rPr lang="x-none" sz="1000" kern="1200">
              <a:solidFill>
                <a:schemeClr val="tx1"/>
              </a:solidFill>
            </a:rPr>
            <a:t>запослене </a:t>
          </a:r>
          <a:r>
            <a:rPr lang="sr-Cyrl-RS" sz="1000" kern="1200">
              <a:solidFill>
                <a:schemeClr val="tx1"/>
              </a:solidFill>
            </a:rPr>
            <a:t>287.242.581 </a:t>
          </a:r>
          <a:r>
            <a:rPr lang="x-none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5753792" y="2050944"/>
        <a:ext cx="797659" cy="785825"/>
      </dsp:txXfrm>
    </dsp:sp>
    <dsp:sp modelId="{115526CD-270E-4C52-A164-15F2B6F9FE39}">
      <dsp:nvSpPr>
        <dsp:cNvPr id="0" name=""/>
        <dsp:cNvSpPr/>
      </dsp:nvSpPr>
      <dsp:spPr>
        <a:xfrm>
          <a:off x="5026885" y="3262357"/>
          <a:ext cx="1124246" cy="1084364"/>
        </a:xfrm>
        <a:prstGeom prst="ellipse">
          <a:avLst/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Социјална </a:t>
          </a:r>
          <a:r>
            <a:rPr lang="x-none" sz="1000" kern="1200">
              <a:solidFill>
                <a:schemeClr val="tx1"/>
              </a:solidFill>
            </a:rPr>
            <a:t>помоћ </a:t>
          </a:r>
          <a:r>
            <a:rPr lang="sr-Cyrl-RS" sz="1000" kern="1200">
              <a:solidFill>
                <a:schemeClr val="tx1"/>
              </a:solidFill>
            </a:rPr>
            <a:t>54.276.284 </a:t>
          </a:r>
          <a:r>
            <a:rPr lang="x-none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5191527" y="3421158"/>
        <a:ext cx="794962" cy="766762"/>
      </dsp:txXfrm>
    </dsp:sp>
    <dsp:sp modelId="{5101AD7C-EA94-402A-A388-0FD916639D60}">
      <dsp:nvSpPr>
        <dsp:cNvPr id="0" name=""/>
        <dsp:cNvSpPr/>
      </dsp:nvSpPr>
      <dsp:spPr>
        <a:xfrm>
          <a:off x="3710154" y="3791730"/>
          <a:ext cx="1094321" cy="1109069"/>
        </a:xfrm>
        <a:prstGeom prst="ellipse">
          <a:avLst/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>
              <a:solidFill>
                <a:schemeClr val="tx1"/>
              </a:solidFill>
            </a:rPr>
            <a:t>Субвенције </a:t>
          </a:r>
          <a:r>
            <a:rPr lang="sr-Cyrl-RS" sz="1000" kern="1200">
              <a:solidFill>
                <a:schemeClr val="tx1"/>
              </a:solidFill>
            </a:rPr>
            <a:t>43.501.000 </a:t>
          </a:r>
          <a:r>
            <a:rPr lang="x-none" sz="1000" kern="120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3870414" y="3954149"/>
        <a:ext cx="773801" cy="784231"/>
      </dsp:txXfrm>
    </dsp:sp>
    <dsp:sp modelId="{D19ADD6D-9F0A-4766-B637-BB2D5495A9BB}">
      <dsp:nvSpPr>
        <dsp:cNvPr id="0" name=""/>
        <dsp:cNvSpPr/>
      </dsp:nvSpPr>
      <dsp:spPr>
        <a:xfrm>
          <a:off x="2337342" y="3262357"/>
          <a:ext cx="1060601" cy="1084364"/>
        </a:xfrm>
        <a:prstGeom prst="ellipse">
          <a:avLst/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Остали </a:t>
          </a:r>
          <a:r>
            <a:rPr lang="x-none" sz="1000" kern="1200">
              <a:solidFill>
                <a:schemeClr val="tx1"/>
              </a:solidFill>
            </a:rPr>
            <a:t>расходи </a:t>
          </a:r>
          <a:r>
            <a:rPr lang="sr-Cyrl-RS" sz="1000" kern="1200">
              <a:solidFill>
                <a:schemeClr val="tx1"/>
              </a:solidFill>
            </a:rPr>
            <a:t>104.550.282</a:t>
          </a:r>
          <a:r>
            <a:rPr lang="sr-Latn-CS" sz="1000" kern="1200">
              <a:solidFill>
                <a:schemeClr val="tx1"/>
              </a:solidFill>
            </a:rPr>
            <a:t> </a:t>
          </a:r>
          <a:r>
            <a:rPr lang="x-none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492663" y="3421158"/>
        <a:ext cx="749959" cy="766762"/>
      </dsp:txXfrm>
    </dsp:sp>
    <dsp:sp modelId="{4F05B281-B6DB-45BB-A427-1BF92AADC139}">
      <dsp:nvSpPr>
        <dsp:cNvPr id="0" name=""/>
        <dsp:cNvSpPr/>
      </dsp:nvSpPr>
      <dsp:spPr>
        <a:xfrm>
          <a:off x="1780292" y="1858893"/>
          <a:ext cx="1047475" cy="1169927"/>
        </a:xfrm>
        <a:prstGeom prst="ellipse">
          <a:avLst/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Средства </a:t>
          </a:r>
          <a:r>
            <a:rPr lang="x-none" sz="1000" kern="1200">
              <a:solidFill>
                <a:schemeClr val="tx1"/>
              </a:solidFill>
            </a:rPr>
            <a:t>резерве </a:t>
          </a:r>
          <a:r>
            <a:rPr lang="sr-Cyrl-RS" sz="1000" kern="1200">
              <a:solidFill>
                <a:schemeClr val="tx1"/>
              </a:solidFill>
            </a:rPr>
            <a:t>3.300.000</a:t>
          </a:r>
          <a:r>
            <a:rPr lang="sr-Cyrl-CS" sz="1000" kern="1200">
              <a:solidFill>
                <a:schemeClr val="tx1"/>
              </a:solidFill>
            </a:rPr>
            <a:t> </a:t>
          </a:r>
          <a:r>
            <a:rPr lang="sr-Cyrl-CS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1933691" y="2030225"/>
        <a:ext cx="740677" cy="827263"/>
      </dsp:txXfrm>
    </dsp:sp>
    <dsp:sp modelId="{864DC4FC-C9CD-40B2-A09C-F0688C2F9864}">
      <dsp:nvSpPr>
        <dsp:cNvPr id="0" name=""/>
        <dsp:cNvSpPr/>
      </dsp:nvSpPr>
      <dsp:spPr>
        <a:xfrm>
          <a:off x="2401514" y="617046"/>
          <a:ext cx="932257" cy="93225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kern="1200" dirty="0">
              <a:solidFill>
                <a:schemeClr val="tx1"/>
              </a:solidFill>
            </a:rPr>
            <a:t>Капитални </a:t>
          </a:r>
          <a:r>
            <a:rPr lang="x-none" sz="1000" kern="1200">
              <a:solidFill>
                <a:schemeClr val="tx1"/>
              </a:solidFill>
            </a:rPr>
            <a:t>издаци </a:t>
          </a:r>
          <a:r>
            <a:rPr lang="sr-Cyrl-RS" sz="1000" kern="1200">
              <a:solidFill>
                <a:schemeClr val="tx1"/>
              </a:solidFill>
            </a:rPr>
            <a:t>76.959.591</a:t>
          </a:r>
          <a:r>
            <a:rPr lang="sr-Cyrl-CS" sz="1000" kern="1200">
              <a:solidFill>
                <a:schemeClr val="tx1"/>
              </a:solidFill>
            </a:rPr>
            <a:t> </a:t>
          </a:r>
          <a:r>
            <a:rPr lang="x-none" sz="1000" kern="1200" dirty="0">
              <a:solidFill>
                <a:schemeClr val="tx1"/>
              </a:solidFill>
            </a:rPr>
            <a:t>динара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538040" y="753572"/>
        <a:ext cx="659205" cy="659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70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70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7"/>
            <a:ext cx="5608320" cy="4156234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70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70"/>
            <a:ext cx="3037841" cy="46180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96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openclipart.org/detail/171507/money-pot-by-gnokii-171507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ГРАДСКА </a:t>
            </a:r>
            <a:r>
              <a:rPr lang="x-none"/>
              <a:t>ОПШТИНА</a:t>
            </a:r>
            <a:r>
              <a:rPr lang="en-US" dirty="0"/>
              <a:t> </a:t>
            </a:r>
            <a:r>
              <a:rPr lang="sr-Cyrl-CS" dirty="0"/>
              <a:t>МЛАДЕНОВАЦ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7792"/>
            <a:ext cx="6400800" cy="1600200"/>
          </a:xfrm>
        </p:spPr>
        <p:txBody>
          <a:bodyPr/>
          <a:lstStyle/>
          <a:p>
            <a:r>
              <a:rPr lang="x-none" dirty="0"/>
              <a:t>ГРАЂАНСКИ ВОДИЧ КРОЗ ОДЛУКУ О БУЏЕТУ за </a:t>
            </a:r>
            <a:r>
              <a:rPr lang="x-none"/>
              <a:t>20</a:t>
            </a:r>
            <a:r>
              <a:rPr lang="sr-Latn-RS"/>
              <a:t>2</a:t>
            </a:r>
            <a:r>
              <a:rPr lang="sr-Cyrl-RS"/>
              <a:t>5</a:t>
            </a:r>
            <a:r>
              <a:rPr lang="x-none"/>
              <a:t>.</a:t>
            </a:r>
            <a:r>
              <a:rPr lang="x-none" dirty="0"/>
              <a:t>годину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1" descr="GG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0"/>
            <a:ext cx="16573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x-none" sz="3000" b="1" dirty="0"/>
              <a:t>Структура планираних прихода и примања за </a:t>
            </a:r>
            <a:r>
              <a:rPr lang="x-none" sz="3000" b="1"/>
              <a:t>20</a:t>
            </a:r>
            <a:r>
              <a:rPr lang="sr-Latn-RS" sz="3000" b="1"/>
              <a:t>2</a:t>
            </a:r>
            <a:r>
              <a:rPr lang="sr-Cyrl-RS" sz="3000" b="1"/>
              <a:t>5</a:t>
            </a:r>
            <a:r>
              <a:rPr lang="sr-Latn-RS" sz="3000" b="1"/>
              <a:t>.</a:t>
            </a:r>
            <a:r>
              <a:rPr lang="x-none" sz="3000" b="1"/>
              <a:t> </a:t>
            </a:r>
            <a:r>
              <a:rPr lang="x-none" sz="3000" b="1" dirty="0"/>
              <a:t>годину</a:t>
            </a:r>
            <a:r>
              <a:rPr lang="sr-Cyrl-CS" sz="3000" b="1" dirty="0"/>
              <a:t> (основна одлука)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59668887"/>
              </p:ext>
            </p:extLst>
          </p:nvPr>
        </p:nvGraphicFramePr>
        <p:xfrm>
          <a:off x="1241013" y="1417638"/>
          <a:ext cx="6661974" cy="480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900" b="1" dirty="0"/>
              <a:t>Структура планираних прихода и примања за </a:t>
            </a:r>
            <a:r>
              <a:rPr lang="x-none" sz="2900" b="1"/>
              <a:t>20</a:t>
            </a:r>
            <a:r>
              <a:rPr lang="sr-Latn-RS" sz="2900" b="1"/>
              <a:t>2</a:t>
            </a:r>
            <a:r>
              <a:rPr lang="sr-Cyrl-RS" sz="2900" b="1"/>
              <a:t>5</a:t>
            </a:r>
            <a:r>
              <a:rPr lang="x-none" sz="2900" b="1"/>
              <a:t>. </a:t>
            </a:r>
            <a:r>
              <a:rPr lang="x-none" sz="2900" b="1" dirty="0"/>
              <a:t>годину</a:t>
            </a:r>
            <a:endParaRPr lang="en-US" sz="2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/>
          <p:nvPr/>
        </p:nvGraphicFramePr>
        <p:xfrm>
          <a:off x="642910" y="1357298"/>
          <a:ext cx="7215238" cy="4429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089371"/>
              </p:ext>
            </p:extLst>
          </p:nvPr>
        </p:nvGraphicFramePr>
        <p:xfrm>
          <a:off x="1481137" y="1404937"/>
          <a:ext cx="6181725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422907"/>
              </p:ext>
            </p:extLst>
          </p:nvPr>
        </p:nvGraphicFramePr>
        <p:xfrm>
          <a:off x="642910" y="1324688"/>
          <a:ext cx="7041656" cy="4429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627203"/>
              </p:ext>
            </p:extLst>
          </p:nvPr>
        </p:nvGraphicFramePr>
        <p:xfrm>
          <a:off x="642910" y="1357298"/>
          <a:ext cx="7400947" cy="4576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D0B4087-CA43-E27A-12E6-0A5219635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6944943"/>
              </p:ext>
            </p:extLst>
          </p:nvPr>
        </p:nvGraphicFramePr>
        <p:xfrm>
          <a:off x="642910" y="1324688"/>
          <a:ext cx="7400947" cy="476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6193782"/>
              </p:ext>
            </p:extLst>
          </p:nvPr>
        </p:nvGraphicFramePr>
        <p:xfrm>
          <a:off x="899591" y="1557336"/>
          <a:ext cx="6915671" cy="4244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x-none" sz="3000" b="1" dirty="0"/>
              <a:t>На шта се троше јавна средства</a:t>
            </a:r>
            <a:r>
              <a:rPr lang="en-US" sz="3000" b="1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195788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x-none" sz="1600" dirty="0"/>
              <a:t>	</a:t>
            </a:r>
            <a:r>
              <a:rPr lang="x-none" sz="1700" dirty="0"/>
              <a:t>Буџет мора бити у равнотежи, што значи да расходи морају одговарати приходима. Укупни планирани расходи и издаци у </a:t>
            </a:r>
            <a:r>
              <a:rPr lang="x-none" sz="1700"/>
              <a:t>20</a:t>
            </a:r>
            <a:r>
              <a:rPr lang="sr-Latn-RS" sz="1700"/>
              <a:t>25.</a:t>
            </a:r>
            <a:r>
              <a:rPr lang="x-none" sz="1700"/>
              <a:t> </a:t>
            </a:r>
            <a:r>
              <a:rPr lang="x-none" sz="1700" dirty="0"/>
              <a:t>години из буџета износе: </a:t>
            </a:r>
          </a:p>
          <a:p>
            <a:endParaRPr lang="x-none" sz="1600" dirty="0"/>
          </a:p>
          <a:p>
            <a:endParaRPr lang="x-none" sz="1600" dirty="0"/>
          </a:p>
          <a:p>
            <a:endParaRPr lang="x-none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endParaRPr lang="x-none" sz="1700" b="1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x-none" sz="1700" b="1" dirty="0"/>
              <a:t>РАСХОДИ </a:t>
            </a:r>
            <a:r>
              <a:rPr lang="x-none" sz="1700" dirty="0"/>
              <a:t>Расходи представљају све трошкове градске општине за плате буџетских корисника, набавку роба и услуга, субвенције, дотације и трансфере, социјалну помоћ и остале трошкове које </a:t>
            </a:r>
            <a:r>
              <a:rPr lang="sr-Cyrl-RS" sz="1700" dirty="0"/>
              <a:t>општина</a:t>
            </a:r>
            <a:r>
              <a:rPr lang="x-none" sz="1700" dirty="0"/>
              <a:t> обезбеђује без директне и непосредне накнаде. </a:t>
            </a:r>
            <a:endParaRPr lang="vi-VN" sz="17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x-none" sz="1700" b="1" dirty="0"/>
              <a:t>ИЗДАЦИ</a:t>
            </a:r>
            <a:r>
              <a:rPr lang="x-none" sz="1700" dirty="0"/>
              <a:t> представљају трошкове изградње</a:t>
            </a:r>
            <a:r>
              <a:rPr lang="sr-Cyrl-CS" sz="1700" dirty="0"/>
              <a:t> објеката инфраструктуре, </a:t>
            </a:r>
            <a:r>
              <a:rPr lang="x-none" sz="1700" dirty="0"/>
              <a:t>инвестиционог одржавања већ постојећих објеката, набавку земљишта, машина и опрeме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x-none" sz="1700" b="1" dirty="0"/>
              <a:t>РАСХОДИ И ИЗДАЦИ </a:t>
            </a:r>
            <a:r>
              <a:rPr lang="x-none" sz="1700" dirty="0"/>
              <a:t>морају се исказивати на законом прописан начин, односно морају се исказивати: по </a:t>
            </a:r>
            <a:r>
              <a:rPr lang="x-none" sz="1700" i="1" dirty="0"/>
              <a:t>програмима</a:t>
            </a:r>
            <a:r>
              <a:rPr lang="x-none" sz="1700" dirty="0"/>
              <a:t> који показују колико се троши за извршавање основних надлежности и стратешких циљева града; по </a:t>
            </a:r>
            <a:r>
              <a:rPr lang="x-none" sz="1700" i="1" dirty="0"/>
              <a:t>основној намени </a:t>
            </a:r>
            <a:r>
              <a:rPr lang="x-none" sz="1700" dirty="0"/>
              <a:t>која показује за коју врсту трошка се средства издвајају; по </a:t>
            </a:r>
            <a:r>
              <a:rPr lang="x-none" sz="1700" i="1" dirty="0"/>
              <a:t>функцији</a:t>
            </a:r>
            <a:r>
              <a:rPr lang="x-none" sz="1700" dirty="0"/>
              <a:t> која показује функционалну намену за одређену област и по </a:t>
            </a:r>
            <a:r>
              <a:rPr lang="x-none" sz="1700" i="1" dirty="0"/>
              <a:t>корисницима буџета </a:t>
            </a:r>
            <a:r>
              <a:rPr lang="x-none" sz="1700" dirty="0"/>
              <a:t>што показује организацију рада градске 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060848"/>
            <a:ext cx="338437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b="1"/>
              <a:t>874</a:t>
            </a:r>
            <a:r>
              <a:rPr lang="sr-Latn-CS" b="1"/>
              <a:t> </a:t>
            </a:r>
            <a:r>
              <a:rPr lang="x-none" b="1" dirty="0"/>
              <a:t>мил. динара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100" b="1" dirty="0"/>
              <a:t>Шта су расходи и издаци буџета?</a:t>
            </a:r>
            <a:endParaRPr lang="en-US" sz="2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33400" y="1340768"/>
            <a:ext cx="4038600" cy="4752528"/>
          </a:xfrm>
        </p:spPr>
        <p:txBody>
          <a:bodyPr>
            <a:noAutofit/>
          </a:bodyPr>
          <a:lstStyle/>
          <a:p>
            <a:pPr algn="just"/>
            <a:r>
              <a:rPr lang="x-none" sz="1700" b="1" dirty="0"/>
              <a:t>Расходи за запослене </a:t>
            </a:r>
            <a:r>
              <a:rPr lang="x-none" sz="1700" dirty="0"/>
              <a:t>представљају све трошкове за запослене, како у управи тако и код </a:t>
            </a:r>
            <a:r>
              <a:rPr lang="x-none" sz="1700"/>
              <a:t>буџетских корисника</a:t>
            </a:r>
            <a:r>
              <a:rPr lang="sr-Cyrl-RS" sz="1700"/>
              <a:t>.</a:t>
            </a:r>
            <a:endParaRPr lang="x-none" sz="1700" dirty="0"/>
          </a:p>
          <a:p>
            <a:pPr algn="just"/>
            <a:r>
              <a:rPr lang="x-none" sz="1700" b="1" dirty="0"/>
              <a:t>Коришћење роба и услуга </a:t>
            </a:r>
            <a:r>
              <a:rPr lang="x-none" sz="1700" dirty="0"/>
  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  </a:r>
          </a:p>
          <a:p>
            <a:pPr algn="just"/>
            <a:r>
              <a:rPr lang="x-none" sz="1700" b="1" dirty="0"/>
              <a:t>Дотације и трансфери </a:t>
            </a:r>
            <a:r>
              <a:rPr lang="x-none" sz="1700" dirty="0"/>
              <a:t>су трошкови </a:t>
            </a:r>
            <a:r>
              <a:rPr lang="x-none" sz="1700"/>
              <a:t>које </a:t>
            </a:r>
            <a:r>
              <a:rPr lang="sr-Cyrl-CS" sz="1700" dirty="0"/>
              <a:t>општина</a:t>
            </a:r>
            <a:r>
              <a:rPr lang="x-none" sz="1700"/>
              <a:t> </a:t>
            </a:r>
            <a:r>
              <a:rPr lang="ru-RU" sz="1700" dirty="0"/>
              <a:t>има за исплату институцијама које су у надлежности локалног нивоа</a:t>
            </a:r>
            <a:r>
              <a:rPr lang="x-none" sz="1700" dirty="0"/>
              <a:t>.</a:t>
            </a:r>
            <a:r>
              <a:rPr lang="en-US" sz="1700" dirty="0"/>
              <a:t> </a:t>
            </a:r>
            <a:endParaRPr lang="x-none" sz="1700" dirty="0"/>
          </a:p>
          <a:p>
            <a:pPr algn="just"/>
            <a:r>
              <a:rPr lang="x-none" sz="1700" b="1" dirty="0"/>
              <a:t>Остали расходи </a:t>
            </a:r>
            <a:r>
              <a:rPr lang="x-none" sz="1700" dirty="0"/>
              <a:t>обухватају дотације невладиним организацијама, порезе, таксе, новчане казне.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15665" y="1340768"/>
            <a:ext cx="4038600" cy="4525963"/>
          </a:xfrm>
        </p:spPr>
        <p:txBody>
          <a:bodyPr>
            <a:normAutofit/>
          </a:bodyPr>
          <a:lstStyle/>
          <a:p>
            <a:pPr algn="just"/>
            <a:r>
              <a:rPr lang="ru-RU" sz="1700" b="1" dirty="0"/>
              <a:t>Субвенције</a:t>
            </a:r>
            <a:r>
              <a:rPr lang="ru-RU" sz="1700" dirty="0"/>
              <a:t> сe одобравају </a:t>
            </a:r>
            <a:r>
              <a:rPr lang="sr-Cyrl-CS" sz="1700" dirty="0"/>
              <a:t>као облик финансијске помоћи, одређеним корисницима за одређене намене. </a:t>
            </a:r>
            <a:endParaRPr lang="en-US" sz="1700" dirty="0"/>
          </a:p>
          <a:p>
            <a:pPr algn="just"/>
            <a:r>
              <a:rPr lang="x-none" sz="1700" b="1" dirty="0"/>
              <a:t>Социјална заштита </a:t>
            </a:r>
            <a:r>
              <a:rPr lang="x-none" sz="1700" dirty="0"/>
              <a:t>обухвата све трошкове исплате социјалне помоћи за различите категорије грађана.</a:t>
            </a:r>
          </a:p>
          <a:p>
            <a:pPr algn="just"/>
            <a:r>
              <a:rPr lang="x-none" sz="1700" b="1" dirty="0"/>
              <a:t>Буџетска резерва </a:t>
            </a:r>
            <a:r>
              <a:rPr lang="x-none" sz="1700" dirty="0"/>
              <a:t>представља новац који се користи за непланиране или недовољно планиране сврхе, као и у случају ванредних околности.</a:t>
            </a:r>
          </a:p>
          <a:p>
            <a:pPr algn="just"/>
            <a:r>
              <a:rPr lang="x-none" sz="1700" b="1" dirty="0"/>
              <a:t>Капитални издаци </a:t>
            </a:r>
            <a:r>
              <a:rPr lang="x-none" sz="1700" dirty="0"/>
              <a:t>су трошкови за изградњу нових, или инвестиционо одржавање постојећих објеката, набавку опреме</a:t>
            </a:r>
            <a:r>
              <a:rPr lang="x-none" sz="1700"/>
              <a:t>, машина</a:t>
            </a:r>
            <a:r>
              <a:rPr lang="sr-Cyrl-CS" sz="1700" dirty="0"/>
              <a:t>,</a:t>
            </a:r>
            <a:r>
              <a:rPr lang="x-none" sz="1700"/>
              <a:t> </a:t>
            </a:r>
            <a:r>
              <a:rPr lang="x-none" sz="1700" dirty="0"/>
              <a:t>земљишта и слично.</a:t>
            </a:r>
          </a:p>
          <a:p>
            <a:endParaRPr lang="ru-RU" sz="1500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39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x-none" sz="3000" b="1" dirty="0"/>
              <a:t>Структура планираних расхода и издатака буџета за </a:t>
            </a:r>
            <a:r>
              <a:rPr lang="x-none" sz="3000" b="1"/>
              <a:t>20</a:t>
            </a:r>
            <a:r>
              <a:rPr lang="sr-Cyrl-RS" sz="3000" b="1"/>
              <a:t>25</a:t>
            </a:r>
            <a:r>
              <a:rPr lang="x-none" sz="3000" b="1"/>
              <a:t>. </a:t>
            </a:r>
            <a:r>
              <a:rPr lang="x-none" sz="3000" b="1" dirty="0"/>
              <a:t>годину</a:t>
            </a:r>
            <a:r>
              <a:rPr lang="sr-Cyrl-CS" sz="3000" b="1" dirty="0"/>
              <a:t> (основна одлука)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930768"/>
              </p:ext>
            </p:extLst>
          </p:nvPr>
        </p:nvGraphicFramePr>
        <p:xfrm>
          <a:off x="251520" y="1340768"/>
          <a:ext cx="8496944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A96AB-1BB4-4AFB-8B9B-A1AEF83C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A478F6-E136-4D8F-AFEC-D3F880B1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200" b="1" dirty="0"/>
              <a:t>Структура планираних расхода и издатака буџета</a:t>
            </a:r>
            <a:r>
              <a:rPr lang="x-none" b="1" dirty="0"/>
              <a:t> </a:t>
            </a:r>
            <a:r>
              <a:rPr lang="x-none" sz="3200" b="1" dirty="0"/>
              <a:t>за </a:t>
            </a:r>
            <a:r>
              <a:rPr lang="x-none" sz="3200" b="1"/>
              <a:t>20</a:t>
            </a:r>
            <a:r>
              <a:rPr lang="sr-Cyrl-RS" sz="3200" b="1"/>
              <a:t>25</a:t>
            </a:r>
            <a:r>
              <a:rPr lang="x-none" sz="3200" b="1"/>
              <a:t>. </a:t>
            </a:r>
            <a:r>
              <a:rPr lang="x-none" sz="3200" b="1" dirty="0"/>
              <a:t>годину</a:t>
            </a:r>
            <a:endParaRPr lang="en-US" sz="3200" b="1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700828"/>
              </p:ext>
            </p:extLst>
          </p:nvPr>
        </p:nvGraphicFramePr>
        <p:xfrm>
          <a:off x="1259632" y="1453460"/>
          <a:ext cx="6181725" cy="4184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141437"/>
              </p:ext>
            </p:extLst>
          </p:nvPr>
        </p:nvGraphicFramePr>
        <p:xfrm>
          <a:off x="1259633" y="1404937"/>
          <a:ext cx="6403230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998074"/>
              </p:ext>
            </p:extLst>
          </p:nvPr>
        </p:nvGraphicFramePr>
        <p:xfrm>
          <a:off x="1043608" y="1404937"/>
          <a:ext cx="7278289" cy="4632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4931863"/>
              </p:ext>
            </p:extLst>
          </p:nvPr>
        </p:nvGraphicFramePr>
        <p:xfrm>
          <a:off x="1481137" y="1556792"/>
          <a:ext cx="6397751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8867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396" y="116632"/>
            <a:ext cx="7787208" cy="778098"/>
          </a:xfrm>
        </p:spPr>
        <p:txBody>
          <a:bodyPr>
            <a:normAutofit/>
          </a:bodyPr>
          <a:lstStyle/>
          <a:p>
            <a:r>
              <a:rPr lang="x-none" sz="3000" b="1" dirty="0"/>
              <a:t>Расходи буџета по програмима</a:t>
            </a:r>
            <a:endParaRPr lang="en-US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9E40ABB-A4CD-4E37-AFCB-CC1877536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932766"/>
              </p:ext>
            </p:extLst>
          </p:nvPr>
        </p:nvGraphicFramePr>
        <p:xfrm>
          <a:off x="91846" y="980729"/>
          <a:ext cx="8960308" cy="55503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696178">
                  <a:extLst>
                    <a:ext uri="{9D8B030D-6E8A-4147-A177-3AD203B41FA5}">
                      <a16:colId xmlns:a16="http://schemas.microsoft.com/office/drawing/2014/main" val="175490075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826029379"/>
                    </a:ext>
                  </a:extLst>
                </a:gridCol>
                <a:gridCol w="1743850">
                  <a:extLst>
                    <a:ext uri="{9D8B030D-6E8A-4147-A177-3AD203B41FA5}">
                      <a16:colId xmlns:a16="http://schemas.microsoft.com/office/drawing/2014/main" val="2943394881"/>
                    </a:ext>
                  </a:extLst>
                </a:gridCol>
              </a:tblGrid>
              <a:tr h="447100"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/>
                        <a:t>Назив програма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/>
                        <a:t>Средства из Одлуке о буџету за </a:t>
                      </a:r>
                      <a:r>
                        <a:rPr lang="x-none" sz="1200"/>
                        <a:t>20</a:t>
                      </a:r>
                      <a:r>
                        <a:rPr lang="sr-Latn-RS" sz="1200"/>
                        <a:t>2</a:t>
                      </a:r>
                      <a:r>
                        <a:rPr lang="sr-Cyrl-RS" sz="1200"/>
                        <a:t>5</a:t>
                      </a:r>
                      <a:r>
                        <a:rPr lang="x-none" sz="1200"/>
                        <a:t>. </a:t>
                      </a:r>
                      <a:r>
                        <a:rPr lang="x-none" sz="1200" dirty="0"/>
                        <a:t>годину  (износ у динарима)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/>
                        <a:t>%  буџета по програму 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39698"/>
                  </a:ext>
                </a:extLst>
              </a:tr>
              <a:tr h="251438">
                <a:tc>
                  <a:txBody>
                    <a:bodyPr/>
                    <a:lstStyle/>
                    <a:p>
                      <a:r>
                        <a:rPr lang="x-none" sz="1200" kern="1200" dirty="0">
                          <a:effectLst/>
                        </a:rPr>
                        <a:t>Програм 1. Становање, урбанизам и просторно планирање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1,202,000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270337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2. Комуналне делатности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156,853,000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886382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3. Локални економски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2,696,000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8287674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4. Развој туризма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739703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5. Пољопривреда и рурални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3,901,000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24436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6. Заштита животне средине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15,549,500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616700"/>
                  </a:ext>
                </a:extLst>
              </a:tr>
              <a:tr h="324868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7. Организација саобраћаја и саобраћајна инфраструктура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34,794,018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014335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8. Предшколско васпитање и образовање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6219187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9. Основно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28,881,000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655610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dirty="0"/>
                        <a:t>Програм 10. Средње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38964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11. Социјална и дечија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53,183,882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73036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12. Здравствена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16,023,792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377779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13. Развој културе и информисања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64,273,495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41417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14. Развој спорта и омладине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73,100,000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263995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15. Опште услуге локалне самоуправе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333,356,913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38.14%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9910891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16. Политички систем локалне самоуправе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76,017,763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6446889"/>
                  </a:ext>
                </a:extLst>
              </a:tr>
              <a:tr h="287707">
                <a:tc>
                  <a:txBody>
                    <a:bodyPr/>
                    <a:lstStyle/>
                    <a:p>
                      <a:r>
                        <a:rPr lang="x-none" sz="1200" dirty="0"/>
                        <a:t>Програм 17. Енергетска ефикасност  и обновљиви извори енергије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11,596,517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978124"/>
                  </a:ext>
                </a:extLst>
              </a:tr>
              <a:tr h="357680">
                <a:tc>
                  <a:txBody>
                    <a:bodyPr/>
                    <a:lstStyle/>
                    <a:p>
                      <a:r>
                        <a:rPr lang="x-none" sz="1400" dirty="0"/>
                        <a:t>Укупни расходи по програмима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873.929.880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r-Cyrl-RS"/>
                        <a:t>100%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11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x-none" sz="3100" b="1" dirty="0"/>
              <a:t>Структура расхода по буџетским програмима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67EA4FA-4D59-480A-942F-8112EB027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909557"/>
              </p:ext>
            </p:extLst>
          </p:nvPr>
        </p:nvGraphicFramePr>
        <p:xfrm>
          <a:off x="1076325" y="1028700"/>
          <a:ext cx="6991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67EA4FA-4D59-480A-942F-8112EB027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7827396"/>
              </p:ext>
            </p:extLst>
          </p:nvPr>
        </p:nvGraphicFramePr>
        <p:xfrm>
          <a:off x="1076325" y="1028700"/>
          <a:ext cx="714375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67EA4FA-4D59-480A-942F-8112EB027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945056"/>
              </p:ext>
            </p:extLst>
          </p:nvPr>
        </p:nvGraphicFramePr>
        <p:xfrm>
          <a:off x="1076325" y="1028700"/>
          <a:ext cx="7143750" cy="555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67EA4FA-4D59-480A-942F-8112EB027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541768"/>
              </p:ext>
            </p:extLst>
          </p:nvPr>
        </p:nvGraphicFramePr>
        <p:xfrm>
          <a:off x="1076325" y="1028700"/>
          <a:ext cx="7143750" cy="555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000" b="1" dirty="0"/>
              <a:t>Расходи буџета расподељени по буџетским корисницима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3234402"/>
              </p:ext>
            </p:extLst>
          </p:nvPr>
        </p:nvGraphicFramePr>
        <p:xfrm>
          <a:off x="595424" y="1457588"/>
          <a:ext cx="7504969" cy="247546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78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3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6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Р. </a:t>
                      </a:r>
                      <a:r>
                        <a:rPr lang="en-US" sz="1200" dirty="0" err="1">
                          <a:effectLst/>
                        </a:rPr>
                        <a:t>бр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Назив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x-none" sz="1200" dirty="0">
                          <a:effectLst/>
                        </a:rPr>
                        <a:t>буџетског </a:t>
                      </a:r>
                      <a:r>
                        <a:rPr lang="en-US" sz="1200" dirty="0" err="1">
                          <a:effectLst/>
                        </a:rPr>
                        <a:t>корисника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/>
                        <a:t>Средства из Одлуке о буџету за </a:t>
                      </a:r>
                      <a:r>
                        <a:rPr lang="x-none" sz="1200"/>
                        <a:t>20</a:t>
                      </a:r>
                      <a:r>
                        <a:rPr lang="sr-Latn-RS" sz="1200"/>
                        <a:t>2</a:t>
                      </a:r>
                      <a:r>
                        <a:rPr lang="sr-Cyrl-RS" sz="1200"/>
                        <a:t>5</a:t>
                      </a:r>
                      <a:r>
                        <a:rPr lang="x-none" sz="1200"/>
                        <a:t>. </a:t>
                      </a:r>
                      <a:r>
                        <a:rPr lang="x-none" sz="1200" dirty="0"/>
                        <a:t>годину  (износ у динарима)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/>
                        <a:t>%  буџета по кориснику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Скупштина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x-none" sz="1500">
                          <a:effectLst/>
                        </a:rPr>
                        <a:t>град</a:t>
                      </a:r>
                      <a:r>
                        <a:rPr lang="sr-Cyrl-CS" sz="1500" dirty="0">
                          <a:effectLst/>
                        </a:rPr>
                        <a:t>ске општине  Младеновац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41.839.599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4,</a:t>
                      </a:r>
                      <a:r>
                        <a:rPr lang="sr-Latn-RS" sz="12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500" dirty="0">
                          <a:effectLst/>
                        </a:rPr>
                        <a:t>Председник градске општине  Младеновац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7.056.354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sr-Latn-RS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500" dirty="0">
                          <a:effectLst/>
                        </a:rPr>
                        <a:t>В</a:t>
                      </a:r>
                      <a:r>
                        <a:rPr lang="en-US" sz="1500" dirty="0" err="1">
                          <a:effectLst/>
                        </a:rPr>
                        <a:t>еће</a:t>
                      </a:r>
                      <a:r>
                        <a:rPr lang="sr-Cyrl-CS" sz="1500" dirty="0">
                          <a:effectLst/>
                        </a:rPr>
                        <a:t> градске општине  Младеновац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27.121.810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500" dirty="0">
                          <a:effectLst/>
                        </a:rPr>
                        <a:t>Управа градске општине Младеновац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747.170.933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5,50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5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Месне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заједнице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4.767.689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0,55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35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Центар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културу</a:t>
                      </a:r>
                      <a:r>
                        <a:rPr lang="x-none" sz="1500" dirty="0">
                          <a:effectLst/>
                        </a:rPr>
                        <a:t> </a:t>
                      </a:r>
                      <a:r>
                        <a:rPr lang="sr-Cyrl-CS" sz="1500" dirty="0">
                          <a:effectLst/>
                        </a:rPr>
                        <a:t>и</a:t>
                      </a:r>
                      <a:r>
                        <a:rPr lang="sr-Cyrl-CS" sz="1500" baseline="0" dirty="0">
                          <a:effectLst/>
                        </a:rPr>
                        <a:t> туризам Младеновац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45.973.495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2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,25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6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  <a:latin typeface="Times New Roman"/>
                          <a:ea typeface="Times New Roman"/>
                        </a:rPr>
                        <a:t>Укупно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  <a:latin typeface="Times New Roman"/>
                          <a:ea typeface="Times New Roman"/>
                        </a:rPr>
                        <a:t>873.929.880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>
                          <a:effectLst/>
                          <a:latin typeface="Times New Roman"/>
                          <a:ea typeface="Times New Roman"/>
                        </a:rPr>
                        <a:t>100,00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557745"/>
              </p:ext>
            </p:extLst>
          </p:nvPr>
        </p:nvGraphicFramePr>
        <p:xfrm>
          <a:off x="827584" y="1340769"/>
          <a:ext cx="7632849" cy="324239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261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9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9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dirty="0">
                          <a:effectLst/>
                        </a:rPr>
                        <a:t>Назив пројекта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x-none" sz="1600" dirty="0">
                          <a:effectLst/>
                        </a:rPr>
                        <a:t>Планирана средства (и</a:t>
                      </a:r>
                      <a:r>
                        <a:rPr lang="en-US" sz="1600" dirty="0" err="1">
                          <a:effectLst/>
                        </a:rPr>
                        <a:t>знос</a:t>
                      </a:r>
                      <a:r>
                        <a:rPr lang="en-US" sz="1600" dirty="0">
                          <a:effectLst/>
                        </a:rPr>
                        <a:t> у </a:t>
                      </a:r>
                      <a:r>
                        <a:rPr lang="en-US" sz="1600" dirty="0" err="1">
                          <a:effectLst/>
                        </a:rPr>
                        <a:t>динарима</a:t>
                      </a:r>
                      <a:r>
                        <a:rPr lang="x-none" sz="160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202</a:t>
                      </a:r>
                      <a:r>
                        <a:rPr lang="sr-Cyrl-RS" sz="1500">
                          <a:effectLst/>
                        </a:rPr>
                        <a:t>5.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</a:t>
                      </a:r>
                      <a:r>
                        <a:rPr lang="sr-Latn-CS" sz="1500">
                          <a:effectLst/>
                        </a:rPr>
                        <a:t>2</a:t>
                      </a:r>
                      <a:r>
                        <a:rPr lang="sr-Cyrl-RS" sz="1500">
                          <a:effectLst/>
                        </a:rPr>
                        <a:t>6.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202</a:t>
                      </a:r>
                      <a:r>
                        <a:rPr lang="sr-Cyrl-RS" sz="1500">
                          <a:effectLst/>
                        </a:rPr>
                        <a:t>7.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4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КАПИТАЛНО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ОДРЖАВАЊЕ </a:t>
                      </a:r>
                      <a:r>
                        <a:rPr lang="sr-Cyrl-CS" sz="1100" baseline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ПУТЕВА НА 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ТЕРИТОРИЈИ ГО МЛАДЕНОВАЦ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20.891.018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r>
                        <a:rPr lang="sr-Latn-RS" sz="11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sr-Cyrl-RS" sz="11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sr-Latn-RS" sz="11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sr-Cyrl-RS" sz="1100" dirty="0">
                          <a:effectLst/>
                          <a:latin typeface="Times New Roman"/>
                          <a:ea typeface="Times New Roman"/>
                        </a:rPr>
                        <a:t>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sr-Latn-RS" sz="1100" dirty="0"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  <a:r>
                        <a:rPr lang="sr-Cyrl-RS" sz="1100" dirty="0">
                          <a:effectLst/>
                          <a:latin typeface="Times New Roman"/>
                          <a:ea typeface="Times New Roman"/>
                        </a:rPr>
                        <a:t>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1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ИЗГРАДЊА БУНАРА И ОПРЕМАЊЕ БУНАРА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12.500.000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20.000.000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20.000.000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ИЗГРАДЊА АМБУЛАНТИ У СЕОСКИМ МЗ</a:t>
                      </a:r>
                      <a:endParaRPr lang="en-US" sz="1100" b="1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15.000.000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6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0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УКУПНО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48.391.018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145.000.000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Times New Roman"/>
                          <a:ea typeface="Times New Roman"/>
                        </a:rPr>
                        <a:t>145.000.000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r>
              <a:rPr lang="x-none" sz="3000" dirty="0"/>
              <a:t>Најважнији капитални пројекти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838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САДРЖАЈ</a:t>
            </a:r>
            <a:endParaRPr lang="en-US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4531"/>
            <a:ext cx="75376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x-none" dirty="0"/>
              <a:t>Увод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/>
              <a:t>Ко се финансира из буџета?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/>
              <a:t>Како настаје буџет градске општине</a:t>
            </a:r>
            <a:r>
              <a:rPr lang="en-US" dirty="0"/>
              <a:t>?</a:t>
            </a:r>
            <a:endParaRPr lang="x-none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x-none" dirty="0"/>
              <a:t>Појам буџета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x-none" dirty="0"/>
              <a:t>Ко учествује у изради буџета</a:t>
            </a:r>
            <a:r>
              <a:rPr lang="en-US" dirty="0"/>
              <a:t>?</a:t>
            </a:r>
            <a:endParaRPr lang="x-none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x-none" dirty="0"/>
              <a:t>На основу чега се доноси буџет</a:t>
            </a:r>
            <a:r>
              <a:rPr lang="en-US" dirty="0"/>
              <a:t>?</a:t>
            </a:r>
            <a:endParaRPr lang="x-none" dirty="0"/>
          </a:p>
          <a:p>
            <a:pPr marL="342900" indent="-342900">
              <a:buFont typeface="+mj-lt"/>
              <a:buAutoNum type="arabicPeriod"/>
            </a:pPr>
            <a:r>
              <a:rPr lang="x-none" dirty="0"/>
              <a:t>Како се пуни општинска каса?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Шта су приходи и примања буџета?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Структура прихода и примања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x-none"/>
              <a:t>На </a:t>
            </a:r>
            <a:r>
              <a:rPr lang="x-none" dirty="0"/>
              <a:t>шта се троше јавна средства</a:t>
            </a:r>
            <a:r>
              <a:rPr lang="en-US" dirty="0"/>
              <a:t>?</a:t>
            </a:r>
            <a:endParaRPr lang="x-non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/>
              <a:t>Шта су расходи и издаци буџета?</a:t>
            </a:r>
            <a:endParaRPr lang="x-non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Структура расхода и издатака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/>
              <a:t>Расходи </a:t>
            </a:r>
            <a:r>
              <a:rPr lang="x-none" dirty="0"/>
              <a:t>буџета по програмима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Расходи буџета расподељени по буџетским корисницима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Најважнији капитални пројекти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dirty="0"/>
              <a:t>Најважнији пројекти од интереса за локалну заједницу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90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7CB4A-67E9-4969-9378-2F9471CD2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686"/>
          </a:xfrm>
        </p:spPr>
        <p:txBody>
          <a:bodyPr>
            <a:normAutofit/>
          </a:bodyPr>
          <a:lstStyle/>
          <a:p>
            <a:r>
              <a:rPr lang="x-none" sz="2800" dirty="0"/>
              <a:t>Најважнији пројекти од интереса за локалну заједницу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C8D17-1B6A-44A9-964C-1E30D9DBA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331EDB91-2BB9-44DA-8764-415DB494F7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875145"/>
              </p:ext>
            </p:extLst>
          </p:nvPr>
        </p:nvGraphicFramePr>
        <p:xfrm>
          <a:off x="457200" y="1142984"/>
          <a:ext cx="7751203" cy="559749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4628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533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dirty="0">
                          <a:effectLst/>
                        </a:rPr>
                        <a:t>Назив пројекта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x-none" sz="1600" dirty="0">
                          <a:effectLst/>
                        </a:rPr>
                        <a:t>Планирана средства (и</a:t>
                      </a:r>
                      <a:r>
                        <a:rPr lang="en-US" sz="1600" dirty="0" err="1">
                          <a:effectLst/>
                        </a:rPr>
                        <a:t>знос</a:t>
                      </a:r>
                      <a:r>
                        <a:rPr lang="en-US" sz="1600" dirty="0">
                          <a:effectLst/>
                        </a:rPr>
                        <a:t> у </a:t>
                      </a:r>
                      <a:r>
                        <a:rPr lang="en-US" sz="1600" dirty="0" err="1">
                          <a:effectLst/>
                        </a:rPr>
                        <a:t>динарима</a:t>
                      </a:r>
                      <a:r>
                        <a:rPr lang="x-none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7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</a:rPr>
                        <a:t>2025.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</a:t>
                      </a:r>
                      <a:r>
                        <a:rPr lang="sr-Cyrl-CS" sz="1500">
                          <a:effectLst/>
                        </a:rPr>
                        <a:t>26.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</a:t>
                      </a:r>
                      <a:r>
                        <a:rPr lang="sr-Cyrl-RS" sz="1500">
                          <a:effectLst/>
                        </a:rPr>
                        <a:t>27.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6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ТЕКУЋЕ ПОПРАВКЕ ШКОЛА, ПРЕВОЗ ШКОЛСКЕ ДЕЦЕ, НАГРАДЕ УЧЕНИЦИМА, УЧЕНИЧКИ ПРОЈЕКТИ </a:t>
                      </a:r>
                      <a:r>
                        <a:rPr lang="sr-Cyrl-C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И АКЦИЈЕ</a:t>
                      </a:r>
                      <a:r>
                        <a:rPr lang="sr-Latn-R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, </a:t>
                      </a:r>
                      <a:r>
                        <a:rPr lang="sr-Cyrl-R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БАЛЕТСКА ШКОЛА</a:t>
                      </a:r>
                      <a:r>
                        <a:rPr lang="sr-Cyrl-C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29.881.000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СТАМБЕНО ЗБРИЊАВАЊЕ И ЕКОНОМСКО ОСНАЖИВАЊЕ ИЗБЕГЛИХ, ИНТЕРНО РАСЕЉЕНИХ ЛИЦА И ПОВРАТНИКА ПО СПОРАЗУМУ О РЕАДМИСИЈИ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3.946.616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5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СУФИНАНСИРАЊЕ ЕНЕРГЕТСКЕ САНАЦИЈЕ ПОРОДИЧНИХ КУЋА И СТАНОВА ГРАЂАНА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11.596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517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3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ДЕЧИЈА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ИГРАЛИШТА И ИГРАЛИШТА ЗА МАЛЕ СПОРТОВЕ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2.899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0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МЕРЕ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АКТИВНЕ ПОЛИТИКЕ ЗАПОШЉАВАЊА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.696.000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0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РАЗВОЈ ТУРИЗМА – МЛАДЕНОВАЦ НА МАПИ СРБИЈЕ</a:t>
                      </a:r>
                      <a:endParaRPr lang="en-US" sz="1100" b="1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00.000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8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БЕЗБЕДНИ У САОБРАЋАЈУ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5.000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МОБИЛНЕ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СТАМБЕНЕ ЈЕДИНИЦЕ У УЛИЦИ КАРАЂОРЂЕВОЈ</a:t>
                      </a:r>
                      <a:r>
                        <a:rPr lang="sr-Cyrl-CS" sz="1100" baseline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,   ПРОЈЕКТИ НАМЕЊЕНИ РОМСКОЈ НАЦИОНАЛНОЈ МАЊИНИ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12.969.982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0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ФИНАНСИРАЊЕ ВЕРСКИХ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ЗАЈЕДНИЦА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sr-Latn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.000.000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ЈАВНО ИНФОРМИСАЊЕ ГРАЂАНА И МЕДИЈСКЕ УСЛУГЕ, </a:t>
                      </a:r>
                      <a:r>
                        <a:rPr lang="sr-Cyrl-R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ОБЕЛЕЖАВАЊЕ ЗНАЧАЈНИХ ДАТУМА,</a:t>
                      </a: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МАНИФЕСТАЦИЈЕ ИЗ </a:t>
                      </a:r>
                      <a:r>
                        <a:rPr lang="sr-Cyrl-CS" sz="110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ОБЛАСТИ КУЛТУРЕ, НЕВЛАДИНЕ ОРГАНИЗАЦИЈЕ</a:t>
                      </a:r>
                      <a:r>
                        <a:rPr lang="sr-Cyrl-CS" sz="1100" baseline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- КОНКУРСИ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18.300.000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5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СОЦИЈАЛНА ЗАШТИТА, НАКНАДА ЗА НОВОРОЂЕНУ ДЕЦУ, ЈЕДНОКРАТНЕ ПОМОЋИ, СТУДЕНТСКЕ СТИПЕНДИЈЕ, ПОДРШКА СТАРИЈИМ СУГРАЂАНИМА 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36.266.284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90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МЕРЕ</a:t>
                      </a:r>
                      <a:r>
                        <a:rPr lang="sr-Cyrl-CS" sz="1100" baseline="0" dirty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ПОДРШКЕ </a:t>
                      </a:r>
                      <a:r>
                        <a:rPr lang="sr-Cyrl-CS" sz="1100" baseline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РУРАЛНОМ РАЗВОЈУ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3.901.000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9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794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x-none" dirty="0"/>
          </a:p>
          <a:p>
            <a:pPr marL="0" indent="0" algn="just">
              <a:buNone/>
            </a:pPr>
            <a:r>
              <a:rPr lang="x-none" sz="2400" dirty="0"/>
              <a:t>На крају желимо да Вам се захвалимо што сте издвојили време за читање ове презентације буџета. </a:t>
            </a:r>
            <a:endParaRPr lang="sr-Cyrl-CS" sz="2400" dirty="0"/>
          </a:p>
          <a:p>
            <a:pPr marL="0" indent="0" algn="just">
              <a:buNone/>
            </a:pPr>
            <a:endParaRPr lang="x-none" sz="2400" dirty="0"/>
          </a:p>
          <a:p>
            <a:pPr marL="0" indent="0" algn="just">
              <a:buNone/>
            </a:pPr>
            <a:r>
              <a:rPr lang="sr-Cyrl-CS" sz="2400" dirty="0"/>
              <a:t>Грађански водич кроз буџет ГО Младеновац за </a:t>
            </a:r>
            <a:r>
              <a:rPr lang="sr-Cyrl-CS" sz="2400"/>
              <a:t>20</a:t>
            </a:r>
            <a:r>
              <a:rPr lang="sr-Latn-RS" sz="2400"/>
              <a:t>2</a:t>
            </a:r>
            <a:r>
              <a:rPr lang="sr-Cyrl-RS" sz="2400"/>
              <a:t>5</a:t>
            </a:r>
            <a:r>
              <a:rPr lang="sr-Cyrl-CS" sz="2400"/>
              <a:t>. </a:t>
            </a:r>
            <a:r>
              <a:rPr lang="sr-Cyrl-CS" sz="2400" dirty="0"/>
              <a:t>годину је урађен на основу основне Одлуке о буџету ГО Младеновац која је усвојена на седници Скупштине ГО </a:t>
            </a:r>
            <a:r>
              <a:rPr lang="sr-Cyrl-CS" sz="2400"/>
              <a:t>Младеновац </a:t>
            </a:r>
            <a:r>
              <a:rPr lang="sr-Cyrl-RS" sz="2400"/>
              <a:t>27</a:t>
            </a:r>
            <a:r>
              <a:rPr lang="sr-Cyrl-CS" sz="2400"/>
              <a:t>.12.2024 </a:t>
            </a:r>
            <a:r>
              <a:rPr lang="sr-Cyrl-CS" sz="2400" dirty="0"/>
              <a:t>године (Сл. лист града Београда бр</a:t>
            </a:r>
            <a:r>
              <a:rPr lang="sr-Cyrl-CS" sz="2400"/>
              <a:t>.170/2024).</a:t>
            </a:r>
            <a:endParaRPr lang="x-none" sz="2400" dirty="0"/>
          </a:p>
          <a:p>
            <a:pPr marL="0" indent="0" algn="just">
              <a:buNone/>
            </a:pPr>
            <a:r>
              <a:rPr lang="x-none" dirty="0">
                <a:solidFill>
                  <a:srgbClr val="FF0000"/>
                </a:solidFill>
              </a:rPr>
              <a:t>  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382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	</a:t>
            </a:r>
            <a:r>
              <a:rPr lang="x-none" b="1" dirty="0"/>
              <a:t>Драги суграђани и </a:t>
            </a:r>
            <a:r>
              <a:rPr lang="x-none" b="1" dirty="0" err="1"/>
              <a:t>суграђанке</a:t>
            </a:r>
            <a:r>
              <a:rPr lang="x-none" b="1" dirty="0"/>
              <a:t>,</a:t>
            </a:r>
          </a:p>
          <a:p>
            <a:endParaRPr lang="en-US" dirty="0"/>
          </a:p>
          <a:p>
            <a:pPr algn="just"/>
            <a:r>
              <a:rPr lang="x-none" dirty="0"/>
              <a:t>	Основна сврха документа који је пред вама јесте да на што једноставнији и разумљивији начин објасни у које сврхе се користе јавни ресурси да би се задовољиле потребе грађана.</a:t>
            </a:r>
          </a:p>
          <a:p>
            <a:endParaRPr lang="en-US" dirty="0"/>
          </a:p>
          <a:p>
            <a:pPr algn="just"/>
            <a:r>
              <a:rPr lang="x-none" dirty="0"/>
              <a:t>	Грађански буџет представља сажет и јасан приказ Одлуке о буџету градске општине </a:t>
            </a:r>
            <a:r>
              <a:rPr lang="sr-Cyrl-CS" dirty="0"/>
              <a:t>Младеновац</a:t>
            </a:r>
            <a:r>
              <a:rPr lang="x-none" dirty="0">
                <a:solidFill>
                  <a:srgbClr val="FF0000"/>
                </a:solidFill>
              </a:rPr>
              <a:t> </a:t>
            </a:r>
            <a:r>
              <a:rPr lang="x-none" dirty="0"/>
              <a:t>за </a:t>
            </a:r>
            <a:r>
              <a:rPr lang="x-none"/>
              <a:t>20</a:t>
            </a:r>
            <a:r>
              <a:rPr lang="sr-Cyrl-RS"/>
              <a:t>25</a:t>
            </a:r>
            <a:r>
              <a:rPr lang="x-none"/>
              <a:t>. </a:t>
            </a:r>
            <a:r>
              <a:rPr lang="x-none" dirty="0"/>
              <a:t>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endParaRPr lang="en-US" dirty="0"/>
          </a:p>
          <a:p>
            <a:pPr algn="just"/>
            <a:r>
              <a:rPr lang="x-none" dirty="0"/>
              <a:t>	Иако је немогуће објаснити целокупан буџет у овако краткој форми, искрено се надамо да ћемо на овај начин успети да вас информишемо о начину прикупљања јавних средстава и остваривања прихода и примања буџета градске општине, као и о начину планирања, расподеле и трошења буџетских средстава.</a:t>
            </a:r>
          </a:p>
          <a:p>
            <a:endParaRPr lang="en-US" dirty="0"/>
          </a:p>
          <a:p>
            <a:pPr algn="just"/>
            <a:r>
              <a:rPr lang="x-none" dirty="0"/>
              <a:t>	</a:t>
            </a:r>
            <a:r>
              <a:rPr lang="ru-RU" dirty="0"/>
              <a:t>Кроз овај транспарентан приступ настојимо да унапредимо разумевање и интересовање наших суграђана за локалне финансије, а у перспективи очекујемо и сарадњу локалне самоуправе и житеља Младеновца у заједничком постављању циљева, дефинисању приоритета и планирању развоја наше градске општине.</a:t>
            </a:r>
            <a:endParaRPr lang="x-none" dirty="0"/>
          </a:p>
          <a:p>
            <a:pPr algn="r"/>
            <a:endParaRPr lang="x-none" dirty="0"/>
          </a:p>
          <a:p>
            <a:pPr algn="r"/>
            <a:r>
              <a:rPr lang="sr-Cyrl-RS"/>
              <a:t>Богдан Вуксановић</a:t>
            </a:r>
            <a:endParaRPr lang="x-none" dirty="0"/>
          </a:p>
          <a:p>
            <a:pPr algn="r"/>
            <a:r>
              <a:rPr lang="x-none" dirty="0"/>
              <a:t>Председник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000" b="1" dirty="0"/>
              <a:t>Ко се финансира из буџета?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928671"/>
            <a:ext cx="4258816" cy="250033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sr-Cyrl-C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Скупштина ГО Младеновац</a:t>
            </a:r>
            <a:endParaRPr lang="ru-RU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6350" defTabSz="209550">
              <a:buFontTx/>
              <a:buNone/>
            </a:pPr>
            <a:r>
              <a:rPr lang="ru-RU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sr-Cyrl-C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Председник ГО Младеновац</a:t>
            </a:r>
            <a:endParaRPr lang="ru-RU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6350" defTabSz="209550">
              <a:buFontTx/>
              <a:buNone/>
            </a:pPr>
            <a:r>
              <a:rPr lang="ru-RU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sr-Cyrl-C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Веће ГО Младеновац</a:t>
            </a:r>
            <a:endParaRPr lang="ru-RU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6350" defTabSz="209550">
              <a:buFontTx/>
              <a:buNone/>
            </a:pPr>
            <a:r>
              <a:rPr lang="ru-RU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sr-Cyrl-C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Управа ГО Младеновац</a:t>
            </a:r>
            <a:endParaRPr lang="ru-RU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388" y="928671"/>
            <a:ext cx="4038600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400" b="1" dirty="0">
                <a:cs typeface="Calibri" panose="020F0502020204030204" pitchFamily="34" charset="0"/>
              </a:rPr>
              <a:t>Индиректни корисници буџетских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400" dirty="0">
                <a:cs typeface="Calibri" panose="020F0502020204030204" pitchFamily="34" charset="0"/>
              </a:rPr>
              <a:t>	- Месне заједнице</a:t>
            </a:r>
            <a:endParaRPr lang="en-US" altLang="en-US" sz="14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400" dirty="0">
                <a:cs typeface="Calibri" panose="020F0502020204030204" pitchFamily="34" charset="0"/>
              </a:rPr>
              <a:t>	- </a:t>
            </a:r>
            <a:r>
              <a:rPr lang="sr-Cyrl-CS" altLang="en-US" sz="1400" dirty="0">
                <a:cs typeface="Calibri" panose="020F0502020204030204" pitchFamily="34" charset="0"/>
              </a:rPr>
              <a:t>Центар за културу и туризам</a:t>
            </a:r>
            <a:r>
              <a:rPr lang="sr-Latn-CS" altLang="en-US" sz="1400" dirty="0">
                <a:cs typeface="Calibri" panose="020F0502020204030204" pitchFamily="34" charset="0"/>
              </a:rPr>
              <a:t> </a:t>
            </a:r>
            <a:r>
              <a:rPr lang="sr-Cyrl-CS" altLang="en-US" sz="1400" dirty="0">
                <a:cs typeface="Calibri" panose="020F0502020204030204" pitchFamily="34" charset="0"/>
              </a:rPr>
              <a:t>Младеновац</a:t>
            </a:r>
            <a:endParaRPr lang="en-US" altLang="en-US" sz="14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700" dirty="0">
                <a:cs typeface="Calibri" panose="020F0502020204030204" pitchFamily="34" charset="0"/>
              </a:rPr>
              <a:t>	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20" y="2132856"/>
            <a:ext cx="8678768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20000"/>
              </a:spcBef>
            </a:pPr>
            <a:r>
              <a:rPr lang="ru-RU" altLang="en-US" sz="1400" b="1" dirty="0">
                <a:cs typeface="Calibri" panose="020F0502020204030204" pitchFamily="34" charset="0"/>
              </a:rPr>
              <a:t>Остали корисници буџетских средстава:</a:t>
            </a:r>
            <a:r>
              <a:rPr lang="sr-Latn-CS" altLang="en-US" sz="1400" b="1" dirty="0">
                <a:cs typeface="Calibri" panose="020F0502020204030204" pitchFamily="34" charset="0"/>
              </a:rPr>
              <a:t> </a:t>
            </a:r>
            <a:r>
              <a:rPr lang="sr-Cyrl-CS" sz="1400" dirty="0"/>
              <a:t>Средства буџета се користе путем давања субвенција, дотација,  накнада за социјалну заштиту, текућих трансфера. На овај начин буџетска средства користе како институционалне организације, тако и широке категорије грађанског и цивилног друштва</a:t>
            </a:r>
            <a:r>
              <a:rPr lang="sr-Cyrl-CS" sz="1400"/>
              <a:t>. </a:t>
            </a:r>
          </a:p>
          <a:p>
            <a:pPr marL="285750" lvl="0" indent="-285750" algn="just">
              <a:buFontTx/>
              <a:buChar char="-"/>
            </a:pPr>
            <a:r>
              <a:rPr lang="sr-Cyrl-CS" sz="1400"/>
              <a:t>Основне </a:t>
            </a:r>
            <a:r>
              <a:rPr lang="sr-Cyrl-CS" sz="1400" dirty="0"/>
              <a:t>школе, студенти и ученици са територије ГО Младеновац путем финансирања: текуће поправке школа, студентске стипендије, </a:t>
            </a:r>
            <a:r>
              <a:rPr lang="ru-RU" sz="1400" dirty="0"/>
              <a:t>припремна настава из српског језика </a:t>
            </a:r>
            <a:r>
              <a:rPr lang="ru-RU" sz="1400"/>
              <a:t>и математике </a:t>
            </a:r>
            <a:r>
              <a:rPr lang="ru-RU" sz="1400" dirty="0"/>
              <a:t>за упис на факултете, </a:t>
            </a:r>
            <a:r>
              <a:rPr lang="sr-Cyrl-CS" sz="1400" dirty="0"/>
              <a:t>превоз школске деце, награде за такмичења, трошкови путовања на такмичења, школски часописи, ученички пројекти и акције, награде носиоцима Вукове дипломе, прваци, једнодневни излети за ученике од </a:t>
            </a:r>
            <a:r>
              <a:rPr lang="en-US" sz="1400" dirty="0"/>
              <a:t>I-IV</a:t>
            </a:r>
            <a:r>
              <a:rPr lang="sr-Cyrl-RS" sz="1400" dirty="0"/>
              <a:t> разреда </a:t>
            </a:r>
            <a:r>
              <a:rPr lang="sr-Cyrl-RS" sz="1400"/>
              <a:t>основних школа, балетска школа</a:t>
            </a:r>
            <a:r>
              <a:rPr lang="sr-Cyrl-CS" sz="1400"/>
              <a:t>;</a:t>
            </a:r>
            <a:endParaRPr lang="sr-Latn-CS" sz="1400" dirty="0"/>
          </a:p>
          <a:p>
            <a:pPr lvl="0" algn="just"/>
            <a:r>
              <a:rPr lang="sr-Latn-CS" sz="1400"/>
              <a:t>- </a:t>
            </a:r>
            <a:r>
              <a:rPr lang="sr-Cyrl-RS" sz="1400"/>
              <a:t>   </a:t>
            </a:r>
            <a:r>
              <a:rPr lang="sr-Cyrl-CS" sz="1400"/>
              <a:t>ЈКП </a:t>
            </a:r>
            <a:r>
              <a:rPr lang="sr-Cyrl-CS" sz="1400" dirty="0"/>
              <a:t>„Пијаце Младеновац“ за намене утврђене </a:t>
            </a:r>
            <a:r>
              <a:rPr lang="sr-Cyrl-CS" sz="1400"/>
              <a:t>посебним програмом, </a:t>
            </a:r>
            <a:r>
              <a:rPr lang="sr-Cyrl-CS" sz="1400" dirty="0"/>
              <a:t>ЈКП „Младеновац“ путем уговарања радова и услуга комуналне делатности и посебним програмима;</a:t>
            </a:r>
            <a:endParaRPr lang="sr-Latn-CS" sz="1400" dirty="0"/>
          </a:p>
          <a:p>
            <a:pPr lvl="0" algn="just"/>
            <a:r>
              <a:rPr lang="sr-Latn-CS" sz="1400"/>
              <a:t>- </a:t>
            </a:r>
            <a:r>
              <a:rPr lang="sr-Cyrl-RS" sz="1400"/>
              <a:t>    </a:t>
            </a:r>
            <a:r>
              <a:rPr lang="sr-Cyrl-CS" sz="1400"/>
              <a:t>Спорстки </a:t>
            </a:r>
            <a:r>
              <a:rPr lang="sr-Cyrl-CS" sz="1400" dirty="0"/>
              <a:t>центар Младеновац и Спортски савез Младеновца;</a:t>
            </a:r>
            <a:endParaRPr lang="sr-Latn-CS" sz="1400" dirty="0"/>
          </a:p>
          <a:p>
            <a:pPr lvl="0" algn="just"/>
            <a:r>
              <a:rPr lang="sr-Latn-CS" sz="1400"/>
              <a:t>- </a:t>
            </a:r>
            <a:r>
              <a:rPr lang="sr-Cyrl-RS" sz="1400"/>
              <a:t>  </a:t>
            </a:r>
            <a:r>
              <a:rPr lang="sr-Cyrl-CS" sz="1400"/>
              <a:t>Удружења</a:t>
            </a:r>
            <a:r>
              <a:rPr lang="sr-Cyrl-CS" sz="1400" dirty="0"/>
              <a:t>, невладине организације, верске заједнице, предузећа из области јавног информисања путем конкурса; </a:t>
            </a:r>
            <a:endParaRPr lang="sr-Latn-CS" sz="1400" dirty="0"/>
          </a:p>
          <a:p>
            <a:pPr lvl="0" algn="just"/>
            <a:r>
              <a:rPr lang="sr-Latn-CS" sz="1400"/>
              <a:t>- </a:t>
            </a:r>
            <a:r>
              <a:rPr lang="sr-Cyrl-RS" sz="1400"/>
              <a:t>    Подршка </a:t>
            </a:r>
            <a:r>
              <a:rPr lang="sr-Cyrl-RS" sz="1400" dirty="0"/>
              <a:t>деци и породици са децом путем давања новчане помоћи за новорођену децу и ауто седишта и путем финасирања пројеката из социјалне и дечије заштите;</a:t>
            </a:r>
            <a:endParaRPr lang="sr-Latn-CS" sz="1400" dirty="0"/>
          </a:p>
          <a:p>
            <a:pPr marL="285750" lvl="0" indent="-285750" algn="just">
              <a:buFontTx/>
              <a:buChar char="-"/>
            </a:pPr>
            <a:r>
              <a:rPr lang="sr-Cyrl-CS" sz="1400" dirty="0"/>
              <a:t>Социјално угрожени путем једнократне новчане помоћи,  као и стамбеног збрињавања и  економског оснаживања избеглих, интерно расељених </a:t>
            </a:r>
            <a:r>
              <a:rPr lang="sr-Cyrl-CS" sz="1400"/>
              <a:t>лица</a:t>
            </a:r>
            <a:r>
              <a:rPr lang="sr-Cyrl-CS" sz="1600"/>
              <a:t>.</a:t>
            </a:r>
          </a:p>
          <a:p>
            <a:pPr marL="285750" lvl="0" indent="-285750" algn="just">
              <a:buFontTx/>
              <a:buChar char="-"/>
            </a:pPr>
            <a:r>
              <a:rPr lang="sr-Cyrl-CS" sz="1400"/>
              <a:t>Суфинансирање енергетске санације породичних кућа и станова грађана.</a:t>
            </a:r>
            <a:endParaRPr lang="sr-Cyrl-CS" sz="1400" dirty="0"/>
          </a:p>
          <a:p>
            <a:pPr lvl="0" indent="0" algn="just"/>
            <a:endParaRPr lang="sr-Latn-CS" sz="1600" dirty="0"/>
          </a:p>
          <a:p>
            <a:pPr>
              <a:spcBef>
                <a:spcPct val="20000"/>
              </a:spcBef>
            </a:pPr>
            <a:endParaRPr lang="sr-Cyrl-CS" altLang="en-US" sz="17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sr-Cyrl-CS" altLang="en-US" sz="17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en-US" altLang="en-US" sz="17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x-none" sz="3000" b="1" dirty="0"/>
              <a:t>Како </a:t>
            </a:r>
            <a:r>
              <a:rPr lang="x-none" sz="3000" b="1"/>
              <a:t>настаје буџет?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715070"/>
            <a:ext cx="8492686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1700" b="1" dirty="0"/>
              <a:t>БУЏЕТ </a:t>
            </a:r>
            <a:r>
              <a:rPr lang="x-none" sz="1700" dirty="0"/>
              <a:t>градске општине је правни документ који утврђује план прихода и примања и расхода и издатака градске општине за буџетску, односно календарску годину.</a:t>
            </a:r>
          </a:p>
          <a:p>
            <a:pPr algn="just"/>
            <a:endParaRPr lang="en-US" sz="1700" dirty="0"/>
          </a:p>
          <a:p>
            <a:pPr algn="just"/>
            <a:r>
              <a:rPr lang="x-none" sz="1700" dirty="0"/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1700" dirty="0"/>
          </a:p>
          <a:p>
            <a:pPr algn="just"/>
            <a:r>
              <a:rPr lang="x-none" sz="1700" dirty="0"/>
              <a:t>Из општинског буџета се током године плаћају све обавезе градске општине. Исто тако у буџет се сливају приходи из којих се подмирују те обавезе. </a:t>
            </a:r>
          </a:p>
          <a:p>
            <a:pPr algn="just"/>
            <a:endParaRPr lang="en-US" sz="1700" dirty="0"/>
          </a:p>
          <a:p>
            <a:pPr algn="just"/>
            <a:r>
              <a:rPr lang="x-none" sz="1700"/>
              <a:t>Председник</a:t>
            </a:r>
            <a:r>
              <a:rPr lang="sr-Cyrl-RS" sz="1700"/>
              <a:t>, Веће</a:t>
            </a:r>
            <a:r>
              <a:rPr lang="x-none" sz="1700"/>
              <a:t> </a:t>
            </a:r>
            <a:r>
              <a:rPr lang="x-none" sz="1700" dirty="0"/>
              <a:t>и општинска управа спроводе општинску политику, а главна полуга те политике и развоја је управо буџет градске општине.</a:t>
            </a:r>
          </a:p>
          <a:p>
            <a:pPr algn="just"/>
            <a:endParaRPr lang="en-US" sz="1700" dirty="0"/>
          </a:p>
          <a:p>
            <a:pPr algn="just"/>
            <a:r>
              <a:rPr lang="x-none" sz="1700" dirty="0"/>
              <a:t>Приликом дефинисања овог, за градску општину </a:t>
            </a:r>
            <a:r>
              <a:rPr lang="sr-Cyrl-CS" sz="1700" dirty="0"/>
              <a:t>Младеновац</a:t>
            </a:r>
            <a:r>
              <a:rPr lang="x-none" sz="1700" dirty="0"/>
              <a:t> најважнијег документа, руководе се законским оквиром и прописима, стратешким приоритетима развоја и другим елементима.</a:t>
            </a:r>
          </a:p>
          <a:p>
            <a:pPr algn="just"/>
            <a:r>
              <a:rPr lang="x-none" sz="1700" dirty="0"/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820" y="148079"/>
            <a:ext cx="8229600" cy="1480721"/>
          </a:xfrm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x-none" sz="3000" b="1" dirty="0"/>
              <a:t>Ко све може да учествује у изради</a:t>
            </a:r>
            <a:r>
              <a:rPr lang="en-US" sz="3000" b="1" dirty="0"/>
              <a:t> </a:t>
            </a:r>
            <a:r>
              <a:rPr lang="x-none" sz="3000" b="1" dirty="0"/>
              <a:t>буџета</a:t>
            </a:r>
            <a:r>
              <a:rPr lang="en-US" sz="3000" b="1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74690065"/>
              </p:ext>
            </p:extLst>
          </p:nvPr>
        </p:nvGraphicFramePr>
        <p:xfrm>
          <a:off x="1259632" y="1484784"/>
          <a:ext cx="6537920" cy="4540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22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x-none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22729888"/>
              </p:ext>
            </p:extLst>
          </p:nvPr>
        </p:nvGraphicFramePr>
        <p:xfrm>
          <a:off x="539552" y="1700808"/>
          <a:ext cx="7749480" cy="4526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x-none" sz="2800" b="1" dirty="0"/>
              <a:t>Како се пуни општинска каса?</a:t>
            </a:r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705" y="1001818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x-none" sz="1700" dirty="0"/>
              <a:t>Укупни </a:t>
            </a:r>
            <a:r>
              <a:rPr lang="x-none" sz="1700" b="1" dirty="0"/>
              <a:t>јавни приходи и примања градске општине</a:t>
            </a:r>
            <a:r>
              <a:rPr lang="x-none" sz="1700" dirty="0">
                <a:solidFill>
                  <a:srgbClr val="FF0000"/>
                </a:solidFill>
              </a:rPr>
              <a:t> </a:t>
            </a:r>
            <a:r>
              <a:rPr lang="sr-Cyrl-CS" sz="1700" dirty="0"/>
              <a:t>Младеновац</a:t>
            </a:r>
            <a:r>
              <a:rPr lang="x-none" sz="1700" dirty="0">
                <a:solidFill>
                  <a:srgbClr val="FF0000"/>
                </a:solidFill>
              </a:rPr>
              <a:t> </a:t>
            </a:r>
            <a:r>
              <a:rPr lang="x-none" sz="1700" dirty="0"/>
              <a:t>за </a:t>
            </a:r>
            <a:r>
              <a:rPr lang="x-none" sz="1700"/>
              <a:t>20</a:t>
            </a:r>
            <a:r>
              <a:rPr lang="sr-Cyrl-RS" sz="1700"/>
              <a:t>25</a:t>
            </a:r>
            <a:r>
              <a:rPr lang="x-none" sz="1700"/>
              <a:t>. </a:t>
            </a:r>
            <a:r>
              <a:rPr lang="x-none" sz="1700" dirty="0"/>
              <a:t>годину износе</a:t>
            </a:r>
          </a:p>
          <a:p>
            <a:pPr algn="just"/>
            <a:endParaRPr lang="x-none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marL="0" indent="0" algn="just">
              <a:buNone/>
            </a:pPr>
            <a:endParaRPr lang="x-none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x-none" sz="1700" dirty="0"/>
              <a:t>Одлуком о буџету градске општине </a:t>
            </a:r>
            <a:r>
              <a:rPr lang="x-none" sz="1700" dirty="0">
                <a:solidFill>
                  <a:srgbClr val="FF0000"/>
                </a:solidFill>
              </a:rPr>
              <a:t> </a:t>
            </a:r>
            <a:r>
              <a:rPr lang="sr-Cyrl-CS" sz="1700" dirty="0"/>
              <a:t>Младеновац</a:t>
            </a:r>
            <a:r>
              <a:rPr lang="x-none" sz="1700" dirty="0"/>
              <a:t> за </a:t>
            </a:r>
            <a:r>
              <a:rPr lang="x-none" sz="1700"/>
              <a:t>20</a:t>
            </a:r>
            <a:r>
              <a:rPr lang="sr-Cyrl-RS" sz="1700"/>
              <a:t>25</a:t>
            </a:r>
            <a:r>
              <a:rPr lang="x-none" sz="1700"/>
              <a:t>. </a:t>
            </a:r>
            <a:r>
              <a:rPr lang="x-none" sz="1700" dirty="0"/>
              <a:t>годину планирана су средства из буџета градске општине у износу </a:t>
            </a:r>
            <a:r>
              <a:rPr lang="x-none" sz="1700"/>
              <a:t>од</a:t>
            </a:r>
            <a:r>
              <a:rPr lang="en-GB" sz="1700">
                <a:solidFill>
                  <a:srgbClr val="FF0000"/>
                </a:solidFill>
              </a:rPr>
              <a:t> </a:t>
            </a:r>
            <a:r>
              <a:rPr lang="sr-Cyrl-RS" sz="1700"/>
              <a:t>857.500.000 </a:t>
            </a:r>
            <a:r>
              <a:rPr lang="x-none" sz="1700"/>
              <a:t>динара </a:t>
            </a:r>
            <a:r>
              <a:rPr lang="x-none" sz="1700" dirty="0"/>
              <a:t>и пренета средства из </a:t>
            </a:r>
            <a:r>
              <a:rPr lang="sr-Cyrl-RS" sz="1700" dirty="0"/>
              <a:t>претходне године</a:t>
            </a:r>
            <a:r>
              <a:rPr lang="x-none" sz="1700" dirty="0"/>
              <a:t> у износу </a:t>
            </a:r>
            <a:r>
              <a:rPr lang="x-none" sz="1700"/>
              <a:t>од </a:t>
            </a:r>
            <a:r>
              <a:rPr lang="sr-Cyrl-RS" sz="1700"/>
              <a:t>16.429.880 </a:t>
            </a:r>
            <a:r>
              <a:rPr lang="x-none" sz="1700"/>
              <a:t>динара</a:t>
            </a:r>
            <a:r>
              <a:rPr lang="x-none" sz="1700" dirty="0"/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44508285"/>
              </p:ext>
            </p:extLst>
          </p:nvPr>
        </p:nvGraphicFramePr>
        <p:xfrm>
          <a:off x="928662" y="4572008"/>
          <a:ext cx="7272808" cy="1752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quals 6">
            <a:extLst>
              <a:ext uri="{FF2B5EF4-FFF2-40B4-BE49-F238E27FC236}">
                <a16:creationId xmlns:a16="http://schemas.microsoft.com/office/drawing/2014/main" id="{CDB27E42-2A8D-4DD4-9160-578F8DDA6D84}"/>
              </a:ext>
            </a:extLst>
          </p:cNvPr>
          <p:cNvSpPr/>
          <p:nvPr/>
        </p:nvSpPr>
        <p:spPr>
          <a:xfrm>
            <a:off x="2609633" y="1735247"/>
            <a:ext cx="1047312" cy="9786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6762BC-F4C2-481D-B9D2-3C8B403BB8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27584" y="1476780"/>
            <a:ext cx="1633564" cy="175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4400" b="1"/>
              <a:t>874</a:t>
            </a:r>
            <a:r>
              <a:rPr lang="en-GB" sz="4400" b="1"/>
              <a:t> </a:t>
            </a:r>
            <a:r>
              <a:rPr lang="x-none" sz="3600" b="1" dirty="0"/>
              <a:t>мил</a:t>
            </a:r>
            <a:r>
              <a:rPr lang="sr-Cyrl-RS" sz="3600" b="1" dirty="0"/>
              <a:t>иона</a:t>
            </a:r>
            <a:r>
              <a:rPr lang="x-none" sz="3600" b="1" dirty="0"/>
              <a:t> динара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778098"/>
          </a:xfrm>
        </p:spPr>
        <p:txBody>
          <a:bodyPr>
            <a:normAutofit/>
          </a:bodyPr>
          <a:lstStyle/>
          <a:p>
            <a:r>
              <a:rPr lang="x-none" sz="3100" b="1" dirty="0"/>
              <a:t>Шта су приходи и примања буџета?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68" y="1110754"/>
            <a:ext cx="8229600" cy="5414589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x-none" sz="1500" b="1" dirty="0"/>
              <a:t>ПОРЕСКИ ПРИХОДИ </a:t>
            </a:r>
            <a:r>
              <a:rPr lang="x-none" sz="1500" dirty="0"/>
              <a:t>обухватају део прихода од пореза на </a:t>
            </a:r>
            <a:r>
              <a:rPr lang="x-none" sz="1500"/>
              <a:t>зараде </a:t>
            </a:r>
            <a:r>
              <a:rPr lang="sr-Latn-CS" sz="1500"/>
              <a:t>(</a:t>
            </a:r>
            <a:r>
              <a:rPr lang="sr-Cyrl-RS" sz="1500"/>
              <a:t>24,5850</a:t>
            </a:r>
            <a:r>
              <a:rPr lang="sr-Latn-CS" sz="1500"/>
              <a:t>%) </a:t>
            </a:r>
            <a:r>
              <a:rPr lang="x-none" sz="1500" dirty="0"/>
              <a:t>који се оствари на подручју градске општине (</a:t>
            </a:r>
            <a:r>
              <a:rPr lang="x-none" sz="1500"/>
              <a:t>остатак припада </a:t>
            </a:r>
            <a:r>
              <a:rPr lang="x-none" sz="1500" dirty="0"/>
              <a:t>буџету </a:t>
            </a:r>
            <a:r>
              <a:rPr lang="x-none" sz="1500"/>
              <a:t>града</a:t>
            </a:r>
            <a:r>
              <a:rPr lang="sr-Cyrl-RS" sz="1500"/>
              <a:t> Београда и Републици</a:t>
            </a:r>
            <a:r>
              <a:rPr lang="x-none" sz="1500"/>
              <a:t>), порез </a:t>
            </a:r>
            <a:r>
              <a:rPr lang="x-none" sz="1500" dirty="0"/>
              <a:t>на приходе од самосталних делатности</a:t>
            </a:r>
            <a:r>
              <a:rPr lang="x-none" sz="1500"/>
              <a:t>,</a:t>
            </a:r>
            <a:r>
              <a:rPr lang="sr-Cyrl-CS" sz="1500"/>
              <a:t> давања у закуп</a:t>
            </a:r>
            <a:r>
              <a:rPr lang="sr-Latn-RS" sz="1500"/>
              <a:t>,</a:t>
            </a:r>
            <a:r>
              <a:rPr lang="x-none" sz="1500"/>
              <a:t> </a:t>
            </a:r>
            <a:r>
              <a:rPr lang="sr-Cyrl-CS" sz="1500" dirty="0"/>
              <a:t>порез на наслеђе и поклон, порез на пренос апсолутних права, које наплаћује Пореска управа Републике Србије. Затим порези на имовину и порези на добра и услуге, локалне комуналне таксе и друге приходе које наплаћује локална пореска администрација. </a:t>
            </a:r>
          </a:p>
          <a:p>
            <a:pPr algn="just">
              <a:buFont typeface="Wingdings" pitchFamily="2" charset="2"/>
              <a:buChar char="ü"/>
            </a:pPr>
            <a:r>
              <a:rPr lang="sr-Cyrl-CS" sz="1500" b="1" dirty="0"/>
              <a:t>ДОНАЦИЈЕ И ТРАНСФЕРИ - </a:t>
            </a:r>
            <a:r>
              <a:rPr lang="sr-Cyrl-CS" sz="1500" b="1" i="1" dirty="0"/>
              <a:t>Донације</a:t>
            </a:r>
            <a:r>
              <a:rPr lang="sr-Cyrl-CS" sz="1500" b="1" dirty="0"/>
              <a:t> </a:t>
            </a:r>
            <a:r>
              <a:rPr lang="sr-Cyrl-CS" sz="1500" dirty="0"/>
              <a:t>се добијају од домаћих и </a:t>
            </a:r>
            <a:r>
              <a:rPr lang="sr-Cyrl-CS" sz="1500"/>
              <a:t>страних донатора </a:t>
            </a:r>
            <a:r>
              <a:rPr lang="sr-Cyrl-CS" sz="1500" dirty="0"/>
              <a:t>за различите пројекте. </a:t>
            </a:r>
            <a:r>
              <a:rPr lang="sr-Cyrl-CS" sz="1500" b="1" i="1" dirty="0"/>
              <a:t>Трансфери </a:t>
            </a:r>
            <a:r>
              <a:rPr lang="sr-Cyrl-CS" sz="1500" dirty="0"/>
              <a:t>представљају пренос новчаних средстава из буџета Републике или Града. </a:t>
            </a:r>
          </a:p>
          <a:p>
            <a:pPr algn="just">
              <a:buFont typeface="Wingdings" pitchFamily="2" charset="2"/>
              <a:buChar char="ü"/>
            </a:pPr>
            <a:r>
              <a:rPr lang="x-none" sz="1500" b="1" dirty="0"/>
              <a:t>НЕПОРЕСКИ ПРИХОДИ </a:t>
            </a:r>
            <a:r>
              <a:rPr lang="x-none" sz="1500" dirty="0"/>
              <a:t>прикупљају се од правних и физичких лица за коришћење јавних добара (накнаде), за пружање одређених јавних услуга (таксе), за кршењ</a:t>
            </a:r>
            <a:r>
              <a:rPr lang="en-US" sz="1500" dirty="0"/>
              <a:t>e </a:t>
            </a:r>
            <a:r>
              <a:rPr lang="x-none" sz="1500" dirty="0"/>
              <a:t>уговорених или законских одредби (пенали и казне), као и приходе који се остварују употребом јавне имовине (нпр. накнада за коришћење шумског и пољопривредног земљишта, минералних сировина, закуп пословног простора у јавној својини, накнада за коришћење грађевинског земљишта и сл.).</a:t>
            </a:r>
          </a:p>
          <a:p>
            <a:pPr algn="just">
              <a:buFont typeface="Wingdings" pitchFamily="2" charset="2"/>
              <a:buChar char="ü"/>
            </a:pPr>
            <a:r>
              <a:rPr lang="x-none" sz="1500" b="1" dirty="0"/>
              <a:t>ПРИМАЊА ОД ПРОДАЈЕ НЕФИНАНСИЈСКЕ ИМОВИНЕ </a:t>
            </a:r>
            <a:r>
              <a:rPr lang="x-none" sz="1500" dirty="0"/>
              <a:t>се остварују продајом непокретности и покретних ствари у власништву градске општине.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500" b="1" dirty="0"/>
              <a:t>ПРИМАЊА ОД ПРОДАЈЕ ФИНАНСИЈСКЕ ИМОВИНЕ </a:t>
            </a:r>
            <a:r>
              <a:rPr lang="sr-Cyrl-CS" sz="1500" dirty="0"/>
              <a:t>се остварују од задуживања и продајом домаћих  хартија од вредности </a:t>
            </a:r>
            <a:endParaRPr lang="ru-RU" sz="1500" dirty="0"/>
          </a:p>
          <a:p>
            <a:pPr algn="just">
              <a:buFont typeface="Wingdings" pitchFamily="2" charset="2"/>
              <a:buChar char="ü"/>
            </a:pPr>
            <a:r>
              <a:rPr lang="ru-RU" sz="1500" b="1" dirty="0"/>
              <a:t>ПРЕНЕТА СРЕДСТВА ИЗ РАНИЈИХ ГОДИНА </a:t>
            </a:r>
            <a:r>
              <a:rPr lang="ru-RU" sz="1500"/>
              <a:t>представљају вишак </a:t>
            </a:r>
            <a:r>
              <a:rPr lang="ru-RU" sz="1500" dirty="0"/>
              <a:t>прихода из ранијих година.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500" b="1" dirty="0"/>
              <a:t>ОСТАЛИ ПРИХОДИ</a:t>
            </a:r>
            <a:r>
              <a:rPr lang="ru-RU" sz="1500" dirty="0"/>
              <a:t> обухватају трансфере од физичких и правних лица у корист градске општине, као и све неодређене и мешовите приходе</a:t>
            </a:r>
            <a:endParaRPr lang="en-US" sz="1500" b="1" dirty="0"/>
          </a:p>
          <a:p>
            <a:pPr lvl="0">
              <a:buFont typeface="Wingdings" pitchFamily="2" charset="2"/>
              <a:buChar char="ü"/>
            </a:pPr>
            <a:endParaRPr lang="sr-Cyrl-C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4991</TotalTime>
  <Words>2430</Words>
  <Application>Microsoft Office PowerPoint</Application>
  <PresentationFormat>On-screen Show (4:3)</PresentationFormat>
  <Paragraphs>390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Times New Roman</vt:lpstr>
      <vt:lpstr>Wingdings</vt:lpstr>
      <vt:lpstr>Custom Design</vt:lpstr>
      <vt:lpstr>ГРАДСКА ОПШТИНА МЛАДЕНОВАЦ</vt:lpstr>
      <vt:lpstr>PowerPoint Presentation</vt:lpstr>
      <vt:lpstr>PowerPoint Presentation</vt:lpstr>
      <vt:lpstr>Ко се финансира из буџета?</vt:lpstr>
      <vt:lpstr>Како настаје буџет?</vt:lpstr>
      <vt:lpstr>Ко све може да учествује у изради буџета?</vt:lpstr>
      <vt:lpstr>На основу чега се доноси буџет?</vt:lpstr>
      <vt:lpstr>Како се пуни општинска каса?</vt:lpstr>
      <vt:lpstr>Шта су приходи и примања буџета?</vt:lpstr>
      <vt:lpstr>Структура планираних прихода и примања за 2025. годину (основна одлука)</vt:lpstr>
      <vt:lpstr>Структура планираних прихода и примања за 2025. годину</vt:lpstr>
      <vt:lpstr>На шта се троше јавна средства?</vt:lpstr>
      <vt:lpstr>Шта су расходи и издаци буџета?</vt:lpstr>
      <vt:lpstr>Структура планираних расхода и издатака буџета за 2025. годину (основна одлука)</vt:lpstr>
      <vt:lpstr>Структура планираних расхода и издатака буџета за 2025. годину</vt:lpstr>
      <vt:lpstr>Расходи буџета по програмима</vt:lpstr>
      <vt:lpstr>Структура расхода по буџетским програмима</vt:lpstr>
      <vt:lpstr>Расходи буџета расподељени по буџетским корисницима</vt:lpstr>
      <vt:lpstr>Најважнији капитални пројекти</vt:lpstr>
      <vt:lpstr>Најважнији пројекти од интереса за локалну заједницу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stojkovici</dc:creator>
  <cp:lastModifiedBy>GO Mladenovac Admin</cp:lastModifiedBy>
  <cp:revision>721</cp:revision>
  <cp:lastPrinted>2025-01-09T09:25:47Z</cp:lastPrinted>
  <dcterms:created xsi:type="dcterms:W3CDTF">2006-08-16T00:00:00Z</dcterms:created>
  <dcterms:modified xsi:type="dcterms:W3CDTF">2025-01-09T09:27:04Z</dcterms:modified>
</cp:coreProperties>
</file>